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66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6" r:id="rId23"/>
    <p:sldId id="294" r:id="rId24"/>
    <p:sldId id="295" r:id="rId25"/>
    <p:sldId id="297" r:id="rId26"/>
    <p:sldId id="298" r:id="rId27"/>
    <p:sldId id="299" r:id="rId28"/>
    <p:sldId id="267" r:id="rId29"/>
    <p:sldId id="269" r:id="rId30"/>
    <p:sldId id="271" r:id="rId31"/>
    <p:sldId id="270" r:id="rId32"/>
    <p:sldId id="272" r:id="rId33"/>
    <p:sldId id="273" r:id="rId34"/>
    <p:sldId id="264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5FFB-A416-4E57-BC5C-9170526CC799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D0DD70-8E26-4994-847E-901CDCD97C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5FFB-A416-4E57-BC5C-9170526CC799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DD70-8E26-4994-847E-901CDCD97C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5FFB-A416-4E57-BC5C-9170526CC799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DD70-8E26-4994-847E-901CDCD97C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5FFB-A416-4E57-BC5C-9170526CC799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DD70-8E26-4994-847E-901CDCD97C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5FFB-A416-4E57-BC5C-9170526CC799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D0DD70-8E26-4994-847E-901CDCD97CA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5FFB-A416-4E57-BC5C-9170526CC799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DD70-8E26-4994-847E-901CDCD97C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5FFB-A416-4E57-BC5C-9170526CC799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DD70-8E26-4994-847E-901CDCD97C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5FFB-A416-4E57-BC5C-9170526CC799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DD70-8E26-4994-847E-901CDCD97C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5FFB-A416-4E57-BC5C-9170526CC799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DD70-8E26-4994-847E-901CDCD97C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5FFB-A416-4E57-BC5C-9170526CC799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DD70-8E26-4994-847E-901CDCD97C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5FFB-A416-4E57-BC5C-9170526CC799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D0DD70-8E26-4994-847E-901CDCD97C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2265FFB-A416-4E57-BC5C-9170526CC799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4D0DD70-8E26-4994-847E-901CDCD97CA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38.xml"/><Relationship Id="rId7" Type="http://schemas.openxmlformats.org/officeDocument/2006/relationships/slide" Target="slide43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11" Type="http://schemas.openxmlformats.org/officeDocument/2006/relationships/slide" Target="slide40.xml"/><Relationship Id="rId5" Type="http://schemas.openxmlformats.org/officeDocument/2006/relationships/slide" Target="slide39.xml"/><Relationship Id="rId10" Type="http://schemas.openxmlformats.org/officeDocument/2006/relationships/slide" Target="slide45.xml"/><Relationship Id="rId4" Type="http://schemas.openxmlformats.org/officeDocument/2006/relationships/slide" Target="slide46.xml"/><Relationship Id="rId9" Type="http://schemas.openxmlformats.org/officeDocument/2006/relationships/slide" Target="slide4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36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lvl="0" algn="ctr"/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Решите 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уравнение</a:t>
                </a: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600" b="1" i="1" smtClean="0">
                              <a:solidFill>
                                <a:srgbClr val="C00000"/>
                              </a:solidFill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rgbClr val="C00000"/>
                              </a:solidFill>
                            </a:rPr>
                            <m:t>𝟐</m:t>
                          </m:r>
                          <m:r>
                            <a:rPr lang="en-US" sz="3600" b="1" i="1">
                              <a:solidFill>
                                <a:srgbClr val="C00000"/>
                              </a:solidFill>
                            </a:rPr>
                            <m:t>𝒙</m:t>
                          </m:r>
                        </m:e>
                        <m:sup>
                          <m:r>
                            <a:rPr lang="ru-RU" sz="3600" b="1" i="1">
                              <a:solidFill>
                                <a:srgbClr val="C00000"/>
                              </a:solidFill>
                            </a:rPr>
                            <m:t>𝟐</m:t>
                          </m:r>
                        </m:sup>
                      </m:sSup>
                      <m:r>
                        <a:rPr lang="ru-RU" sz="3600" b="1" i="1">
                          <a:solidFill>
                            <a:srgbClr val="C00000"/>
                          </a:solidFill>
                        </a:rPr>
                        <m:t>+</m:t>
                      </m:r>
                      <m:r>
                        <a:rPr lang="ru-RU" sz="3600" b="1" i="1">
                          <a:solidFill>
                            <a:srgbClr val="C00000"/>
                          </a:solidFill>
                        </a:rPr>
                        <m:t>𝟒</m:t>
                      </m:r>
                      <m:r>
                        <a:rPr lang="ru-RU" sz="3600" b="1" i="1">
                          <a:solidFill>
                            <a:srgbClr val="C00000"/>
                          </a:solidFill>
                        </a:rPr>
                        <m:t>𝒙</m:t>
                      </m:r>
                      <m:r>
                        <a:rPr lang="ru-RU" sz="3600" b="1" i="1">
                          <a:solidFill>
                            <a:srgbClr val="C00000"/>
                          </a:solidFill>
                        </a:rPr>
                        <m:t>+</m:t>
                      </m:r>
                      <m:r>
                        <a:rPr lang="ru-RU" sz="3600" b="1" i="1">
                          <a:solidFill>
                            <a:srgbClr val="C00000"/>
                          </a:solidFill>
                        </a:rPr>
                        <m:t>𝟓</m:t>
                      </m:r>
                      <m:r>
                        <a:rPr lang="ru-RU" sz="3600" b="1" i="1">
                          <a:solidFill>
                            <a:srgbClr val="C00000"/>
                          </a:solidFill>
                        </a:rPr>
                        <m:t>=</m:t>
                      </m:r>
                      <m:r>
                        <a:rPr lang="ru-RU" sz="3600" b="1" i="1">
                          <a:solidFill>
                            <a:srgbClr val="C00000"/>
                          </a:solidFill>
                        </a:rPr>
                        <m:t>𝟎</m:t>
                      </m:r>
                    </m:oMath>
                  </m:oMathPara>
                </a14:m>
                <a:endParaRPr lang="ru-RU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7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60932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24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lvl="0" algn="ctr"/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Какие числа принадлежат отрезку</a:t>
                </a: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 sz="3600" b="1" i="1" smtClean="0">
                              <a:solidFill>
                                <a:srgbClr val="C00000"/>
                              </a:solidFill>
                            </a:rPr>
                          </m:ctrlPr>
                        </m:dPr>
                        <m:e>
                          <m:r>
                            <a:rPr lang="ru-RU" sz="3600" b="1" i="1">
                              <a:solidFill>
                                <a:srgbClr val="C00000"/>
                              </a:solidFill>
                            </a:rPr>
                            <m:t>−</m:t>
                          </m:r>
                          <m:r>
                            <a:rPr lang="ru-RU" sz="3600" b="1" i="1">
                              <a:solidFill>
                                <a:srgbClr val="C00000"/>
                              </a:solidFill>
                            </a:rPr>
                            <m:t>𝟐</m:t>
                          </m:r>
                          <m:r>
                            <a:rPr lang="ru-RU" sz="3600" b="1" i="1">
                              <a:solidFill>
                                <a:srgbClr val="C00000"/>
                              </a:solidFill>
                            </a:rPr>
                            <m:t>;</m:t>
                          </m:r>
                          <m:r>
                            <a:rPr lang="ru-RU" sz="3600" b="1" i="1">
                              <a:solidFill>
                                <a:srgbClr val="C00000"/>
                              </a:solidFill>
                            </a:rPr>
                            <m:t>𝟐</m:t>
                          </m:r>
                        </m:e>
                      </m:d>
                      <m:r>
                        <a:rPr lang="ru-RU" sz="3600" i="1"/>
                        <m:t>?</m:t>
                      </m:r>
                    </m:oMath>
                  </m:oMathPara>
                </a14:m>
                <a:endParaRPr lang="ru-RU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8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60932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71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lvl="0" algn="ctr"/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Какие числа принадлежат полуинтервалу</a:t>
                </a: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ru-RU" sz="3600" b="1" i="1" smtClean="0">
                            <a:solidFill>
                              <a:srgbClr val="C00000"/>
                            </a:solidFill>
                          </a:rPr>
                        </m:ctrlPr>
                      </m:dPr>
                      <m:e>
                        <m:r>
                          <a:rPr lang="ru-RU" sz="3600" b="1" i="1">
                            <a:solidFill>
                              <a:srgbClr val="C00000"/>
                            </a:solidFill>
                          </a:rPr>
                          <m:t>𝟑</m:t>
                        </m:r>
                        <m:r>
                          <a:rPr lang="ru-RU" sz="3600" b="1" i="1">
                            <a:solidFill>
                              <a:srgbClr val="C00000"/>
                            </a:solidFill>
                          </a:rPr>
                          <m:t>;</m:t>
                        </m:r>
                        <m:r>
                          <a:rPr lang="ru-RU" sz="3600" b="1" i="1">
                            <a:solidFill>
                              <a:srgbClr val="C00000"/>
                            </a:solidFill>
                          </a:rPr>
                          <m:t>𝟖</m:t>
                        </m:r>
                        <m:r>
                          <a:rPr lang="en-US" sz="3600" b="1" i="1">
                            <a:solidFill>
                              <a:srgbClr val="C00000"/>
                            </a:solidFill>
                          </a:rPr>
                          <m:t>]</m:t>
                        </m:r>
                      </m:e>
                    </m:d>
                  </m:oMath>
                </a14:m>
                <a:r>
                  <a:rPr lang="ru-RU" sz="36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ru-RU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9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60932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3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Теория множеств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94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3716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Способы задания множеств:</a:t>
            </a:r>
            <a:endParaRPr lang="ru-RU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35757"/>
                <a:ext cx="7620000" cy="4373563"/>
              </a:xfrm>
            </p:spPr>
            <p:txBody>
              <a:bodyPr/>
              <a:lstStyle/>
              <a:p>
                <a:pPr marL="457200" indent="-457200">
                  <a:buAutoNum type="arabicParenR"/>
                </a:pPr>
                <a:r>
                  <a:rPr lang="ru-RU" dirty="0" smtClean="0"/>
                  <a:t>Перечислением </a:t>
                </a:r>
                <a:r>
                  <a:rPr lang="ru-RU" dirty="0"/>
                  <a:t>элементов </a:t>
                </a:r>
                <a:endParaRPr lang="ru-RU" i="1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ru-RU" i="1"/>
                      <m:t>𝐴</m:t>
                    </m:r>
                    <m:r>
                      <a:rPr lang="ru-RU" i="1"/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i="1"/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/>
                          <m:t>a</m:t>
                        </m:r>
                        <m:r>
                          <a:rPr lang="ru-RU"/>
                          <m:t>, </m:t>
                        </m:r>
                        <m:r>
                          <m:rPr>
                            <m:sty m:val="p"/>
                          </m:rPr>
                          <a:rPr lang="en-US"/>
                          <m:t>b</m:t>
                        </m:r>
                        <m:r>
                          <a:rPr lang="ru-RU"/>
                          <m:t>, </m:t>
                        </m:r>
                        <m:r>
                          <m:rPr>
                            <m:sty m:val="p"/>
                          </m:rPr>
                          <a:rPr lang="en-US"/>
                          <m:t>c</m:t>
                        </m:r>
                        <m:r>
                          <a:rPr lang="ru-RU"/>
                          <m:t>, </m:t>
                        </m:r>
                        <m:r>
                          <m:rPr>
                            <m:sty m:val="p"/>
                          </m:rPr>
                          <a:rPr lang="en-US"/>
                          <m:t>d</m:t>
                        </m:r>
                      </m:e>
                    </m:d>
                  </m:oMath>
                </a14:m>
                <a:r>
                  <a:rPr lang="ru-RU" dirty="0"/>
                  <a:t> . </a:t>
                </a:r>
                <a:endParaRPr lang="ru-RU" dirty="0" smtClean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just"/>
                <a:r>
                  <a:rPr lang="ru-RU" dirty="0" smtClean="0"/>
                  <a:t>2) Описанием </a:t>
                </a:r>
                <a:r>
                  <a:rPr lang="ru-RU" dirty="0"/>
                  <a:t>характеристических </a:t>
                </a:r>
                <a:r>
                  <a:rPr lang="ru-RU" dirty="0" smtClean="0"/>
                  <a:t>свойств.</a:t>
                </a:r>
                <a:endParaRPr lang="ru-RU" dirty="0"/>
              </a:p>
              <a:p>
                <a:pPr algn="ctr"/>
                <a14:m>
                  <m:oMath xmlns:m="http://schemas.openxmlformats.org/officeDocument/2006/math">
                    <m:r>
                      <a:rPr lang="ru-RU" i="1"/>
                      <m:t>𝐴</m:t>
                    </m:r>
                    <m:r>
                      <a:rPr lang="ru-RU" i="1"/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en-US" i="1"/>
                          <m:t>|</m:t>
                        </m:r>
                        <m:r>
                          <a:rPr lang="en-US" i="1"/>
                          <m:t>𝑥</m:t>
                        </m:r>
                        <m:r>
                          <a:rPr lang="en-US" i="1"/>
                          <m:t>&lt;10 </m:t>
                        </m:r>
                        <m:r>
                          <a:rPr lang="ru-RU" i="1"/>
                          <m:t>и </m:t>
                        </m:r>
                        <m:r>
                          <a:rPr lang="en-US" i="1"/>
                          <m:t>𝑥</m:t>
                        </m:r>
                        <m:r>
                          <a:rPr lang="en-US" i="1"/>
                          <m:t>∈</m:t>
                        </m:r>
                        <m:r>
                          <a:rPr lang="en-US" i="1"/>
                          <m:t>𝑁</m:t>
                        </m:r>
                      </m:e>
                    </m:d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  <a:p>
                <a:pPr marL="457200" indent="-457200">
                  <a:buAutoNum type="arabicParenR"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35757"/>
                <a:ext cx="7620000" cy="4373563"/>
              </a:xfrm>
              <a:blipFill rotWithShape="1">
                <a:blip r:embed="rId2"/>
                <a:stretch>
                  <a:fillRect l="-800" t="-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94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прочитайте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6024189"/>
                  </p:ext>
                </p:extLst>
              </p:nvPr>
            </p:nvGraphicFramePr>
            <p:xfrm>
              <a:off x="899592" y="2132856"/>
              <a:ext cx="7232025" cy="417646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24638"/>
                    <a:gridCol w="6507387"/>
                  </a:tblGrid>
                  <a:tr h="596638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1200"/>
                            </a:spcAft>
                          </a:pPr>
                          <a:r>
                            <a:rPr lang="ru-RU" sz="2000" b="1" dirty="0">
                              <a:effectLst/>
                              <a:latin typeface="Times New Roman"/>
                              <a:ea typeface="Times New Roman"/>
                            </a:rPr>
                            <a:t>1</a:t>
                          </a:r>
                          <a:endParaRPr lang="ru-RU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𝐴</m:t>
                                </m:r>
                                <m:r>
                                  <a:rPr lang="ru-RU" sz="20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0, 4, 7, 9, 10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96638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1200"/>
                            </a:spcAft>
                          </a:pPr>
                          <a:r>
                            <a:rPr lang="ru-RU" sz="2000" b="1">
                              <a:effectLst/>
                              <a:latin typeface="Times New Roman"/>
                              <a:ea typeface="Times New Roman"/>
                            </a:rPr>
                            <a:t>2</a:t>
                          </a:r>
                          <a:endParaRPr lang="ru-RU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𝐵</m:t>
                                </m:r>
                                <m:r>
                                  <a:rPr lang="ru-RU" sz="20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−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6, 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−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5, 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−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3, 5, 11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96638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1200"/>
                            </a:spcAft>
                          </a:pPr>
                          <a:r>
                            <a:rPr lang="ru-RU" sz="2000" b="1">
                              <a:effectLst/>
                              <a:latin typeface="Times New Roman"/>
                              <a:ea typeface="Times New Roman"/>
                            </a:rPr>
                            <a:t>3</a:t>
                          </a:r>
                          <a:endParaRPr lang="ru-RU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𝐶</m:t>
                                </m:r>
                                <m:r>
                                  <a:rPr lang="ru-RU" sz="20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|12≤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&lt;40 и 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∈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96638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1200"/>
                            </a:spcAft>
                          </a:pPr>
                          <a:r>
                            <a:rPr lang="ru-RU" sz="2000" b="1">
                              <a:effectLst/>
                              <a:latin typeface="Times New Roman"/>
                              <a:ea typeface="Times New Roman"/>
                            </a:rPr>
                            <a:t>4</a:t>
                          </a:r>
                          <a:endParaRPr lang="ru-RU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𝐷</m:t>
                                </m:r>
                                <m:r>
                                  <a:rPr lang="ru-RU" sz="20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|−20≤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&lt;−10 и 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∈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𝑍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96638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1200"/>
                            </a:spcAft>
                          </a:pPr>
                          <a:r>
                            <a:rPr lang="ru-RU" sz="2000" b="1">
                              <a:effectLst/>
                              <a:latin typeface="Times New Roman"/>
                              <a:ea typeface="Times New Roman"/>
                            </a:rPr>
                            <a:t>5</a:t>
                          </a:r>
                          <a:endParaRPr lang="ru-RU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𝐸</m:t>
                                </m:r>
                                <m:r>
                                  <a:rPr lang="ru-RU" sz="20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−1, 1, 2, 6, 8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96638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1200"/>
                            </a:spcAft>
                          </a:pPr>
                          <a:r>
                            <a:rPr lang="ru-RU" sz="2000" b="1">
                              <a:effectLst/>
                              <a:latin typeface="Times New Roman"/>
                              <a:ea typeface="Times New Roman"/>
                            </a:rPr>
                            <a:t>6</a:t>
                          </a:r>
                          <a:endParaRPr lang="ru-RU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𝐹</m:t>
                                </m:r>
                                <m:r>
                                  <a:rPr lang="ru-RU" sz="20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|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&lt;−30 и 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∈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𝑄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96638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1200"/>
                            </a:spcAft>
                          </a:pPr>
                          <a:r>
                            <a:rPr lang="ru-RU" sz="2000" b="1">
                              <a:effectLst/>
                              <a:latin typeface="Times New Roman"/>
                              <a:ea typeface="Times New Roman"/>
                            </a:rPr>
                            <a:t>7</a:t>
                          </a:r>
                          <a:endParaRPr lang="ru-RU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𝐺</m:t>
                                </m:r>
                                <m:r>
                                  <a:rPr lang="ru-RU" sz="20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|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≥40 и 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∈</m:t>
                                    </m:r>
                                    <m:r>
                                      <a:rPr lang="en-US" sz="2000" i="1"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6024189"/>
                  </p:ext>
                </p:extLst>
              </p:nvPr>
            </p:nvGraphicFramePr>
            <p:xfrm>
              <a:off x="899592" y="2132856"/>
              <a:ext cx="7232025" cy="417646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24638"/>
                    <a:gridCol w="6507387"/>
                  </a:tblGrid>
                  <a:tr h="596638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1200"/>
                            </a:spcAft>
                          </a:pPr>
                          <a:r>
                            <a:rPr lang="ru-RU" sz="2000" b="1" dirty="0">
                              <a:effectLst/>
                              <a:latin typeface="Times New Roman"/>
                              <a:ea typeface="Times New Roman"/>
                            </a:rPr>
                            <a:t>1</a:t>
                          </a:r>
                          <a:endParaRPr lang="ru-RU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1246" t="-13265" b="-598980"/>
                          </a:stretch>
                        </a:blipFill>
                      </a:tcPr>
                    </a:tc>
                  </a:tr>
                  <a:tr h="596638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1200"/>
                            </a:spcAft>
                          </a:pPr>
                          <a:r>
                            <a:rPr lang="ru-RU" sz="2000" b="1">
                              <a:effectLst/>
                              <a:latin typeface="Times New Roman"/>
                              <a:ea typeface="Times New Roman"/>
                            </a:rPr>
                            <a:t>2</a:t>
                          </a:r>
                          <a:endParaRPr lang="ru-RU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1246" t="-113265" b="-498980"/>
                          </a:stretch>
                        </a:blipFill>
                      </a:tcPr>
                    </a:tc>
                  </a:tr>
                  <a:tr h="596638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1200"/>
                            </a:spcAft>
                          </a:pPr>
                          <a:r>
                            <a:rPr lang="ru-RU" sz="2000" b="1">
                              <a:effectLst/>
                              <a:latin typeface="Times New Roman"/>
                              <a:ea typeface="Times New Roman"/>
                            </a:rPr>
                            <a:t>3</a:t>
                          </a:r>
                          <a:endParaRPr lang="ru-RU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1246" t="-213265" b="-398980"/>
                          </a:stretch>
                        </a:blipFill>
                      </a:tcPr>
                    </a:tc>
                  </a:tr>
                  <a:tr h="596638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1200"/>
                            </a:spcAft>
                          </a:pPr>
                          <a:r>
                            <a:rPr lang="ru-RU" sz="2000" b="1">
                              <a:effectLst/>
                              <a:latin typeface="Times New Roman"/>
                              <a:ea typeface="Times New Roman"/>
                            </a:rPr>
                            <a:t>4</a:t>
                          </a:r>
                          <a:endParaRPr lang="ru-RU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1246" t="-316495" b="-303093"/>
                          </a:stretch>
                        </a:blipFill>
                      </a:tcPr>
                    </a:tc>
                  </a:tr>
                  <a:tr h="596638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1200"/>
                            </a:spcAft>
                          </a:pPr>
                          <a:r>
                            <a:rPr lang="ru-RU" sz="2000" b="1">
                              <a:effectLst/>
                              <a:latin typeface="Times New Roman"/>
                              <a:ea typeface="Times New Roman"/>
                            </a:rPr>
                            <a:t>5</a:t>
                          </a:r>
                          <a:endParaRPr lang="ru-RU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1246" t="-412245" b="-200000"/>
                          </a:stretch>
                        </a:blipFill>
                      </a:tcPr>
                    </a:tc>
                  </a:tr>
                  <a:tr h="596638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1200"/>
                            </a:spcAft>
                          </a:pPr>
                          <a:r>
                            <a:rPr lang="ru-RU" sz="2000" b="1">
                              <a:effectLst/>
                              <a:latin typeface="Times New Roman"/>
                              <a:ea typeface="Times New Roman"/>
                            </a:rPr>
                            <a:t>6</a:t>
                          </a:r>
                          <a:endParaRPr lang="ru-RU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1246" t="-512245" b="-100000"/>
                          </a:stretch>
                        </a:blipFill>
                      </a:tcPr>
                    </a:tc>
                  </a:tr>
                  <a:tr h="596638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1200"/>
                            </a:spcAft>
                          </a:pPr>
                          <a:r>
                            <a:rPr lang="ru-RU" sz="2000" b="1">
                              <a:effectLst/>
                              <a:latin typeface="Times New Roman"/>
                              <a:ea typeface="Times New Roman"/>
                            </a:rPr>
                            <a:t>7</a:t>
                          </a:r>
                          <a:endParaRPr lang="ru-RU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1246" t="-61224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811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43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C00000"/>
                </a:solidFill>
              </a:rPr>
              <a:t>-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самое большое множество, используемое в задаче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Универсальное множество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8006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/>
                        <m:t>∅</m:t>
                      </m:r>
                    </m:oMath>
                  </m:oMathPara>
                </a14:m>
                <a:r>
                  <a:rPr lang="ru-RU" dirty="0" smtClean="0"/>
                  <a:t/>
                </a:r>
                <a:br>
                  <a:rPr lang="ru-RU" dirty="0" smtClean="0"/>
                </a:br>
                <a:r>
                  <a:rPr lang="ru-RU" sz="2000" dirty="0" smtClean="0"/>
                  <a:t>-</a:t>
                </a:r>
                <a:br>
                  <a:rPr lang="ru-RU" sz="2000" dirty="0" smtClean="0"/>
                </a:br>
                <a:r>
                  <a:rPr lang="ru-RU" sz="2000" dirty="0" smtClean="0">
                    <a:solidFill>
                      <a:srgbClr val="C00000"/>
                    </a:solidFill>
                  </a:rPr>
                  <a:t>множество, в котором нет ни одного элемента.</a:t>
                </a:r>
                <a:r>
                  <a:rPr lang="ru-RU" dirty="0" smtClean="0">
                    <a:solidFill>
                      <a:srgbClr val="C00000"/>
                    </a:solidFill>
                  </a:rPr>
                  <a:t/>
                </a:r>
                <a:br>
                  <a:rPr lang="ru-RU" dirty="0" smtClean="0">
                    <a:solidFill>
                      <a:srgbClr val="C00000"/>
                    </a:solidFill>
                  </a:rPr>
                </a:b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endParaRPr lang="ru-RU" sz="2000" dirty="0"/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Пустое множество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6424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Множество 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является </a:t>
                </a:r>
                <a:r>
                  <a:rPr lang="ru-RU" sz="20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подмножеством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, если каждый элемент </a:t>
                </a:r>
                <a:r>
                  <a:rPr lang="ru-RU" sz="2000" b="1" dirty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является также элементом </a:t>
                </a:r>
                <a:r>
                  <a:rPr lang="ru-RU" sz="2000" b="1" dirty="0"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, и в </a:t>
                </a:r>
                <a:r>
                  <a:rPr lang="ru-RU" sz="2000" b="1" dirty="0" err="1"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есть хотя бы один элемент, не принадлежащий </a:t>
                </a:r>
                <a:r>
                  <a:rPr lang="ru-RU" sz="2000" b="1" dirty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br>
                  <a:rPr lang="ru-RU" sz="20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  <a:cs typeface="Times New Roman" pitchFamily="18" charset="0"/>
                        </a:rPr>
                        <m:t>⊆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  <a:cs typeface="Times New Roman" pitchFamily="18" charset="0"/>
                        </a:rPr>
                        <m:t>𝐵</m:t>
                      </m:r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784" r="-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подмножество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7284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b="1" i="1" dirty="0" smtClean="0"/>
              <a:t>«Мы </a:t>
            </a:r>
            <a:r>
              <a:rPr lang="ru-RU" sz="4400" b="1" i="1" dirty="0"/>
              <a:t>столько можем, сколько знаем»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i="1" dirty="0"/>
              <a:t>Ф. </a:t>
            </a:r>
            <a:r>
              <a:rPr lang="ru-RU" b="1" i="1" dirty="0" smtClean="0"/>
              <a:t>Бэкон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93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2052146"/>
          </a:xfrm>
        </p:spPr>
        <p:txBody>
          <a:bodyPr>
            <a:normAutofit/>
          </a:bodyPr>
          <a:lstStyle/>
          <a:p>
            <a:r>
              <a:rPr lang="ru-RU" sz="2200" b="1" i="1" dirty="0"/>
              <a:t>пример: </a:t>
            </a:r>
            <a:r>
              <a:rPr lang="ru-RU" sz="2200" b="1" i="1" dirty="0">
                <a:solidFill>
                  <a:schemeClr val="tx1"/>
                </a:solidFill>
              </a:rPr>
              <a:t>найдите все элементы множества и запишите его подмножества: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12776"/>
                <a:ext cx="7620000" cy="4877619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latin typeface="Cambria Math"/>
                        </a:rPr>
                        <m:t>𝑨</m:t>
                      </m:r>
                      <m:r>
                        <a:rPr lang="ru-RU" sz="2800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2800" b="1" i="1">
                              <a:latin typeface="Cambria Math"/>
                            </a:rPr>
                            <m:t>|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𝟎</m:t>
                          </m:r>
                          <m:r>
                            <a:rPr lang="en-US" sz="2800" b="1" i="1">
                              <a:latin typeface="Cambria Math"/>
                            </a:rPr>
                            <m:t>&lt;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2800" b="1" i="1">
                              <a:latin typeface="Cambria Math"/>
                            </a:rPr>
                            <m:t>≤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𝟒</m:t>
                          </m:r>
                          <m:r>
                            <a:rPr lang="en-US" sz="2800" b="1" i="1">
                              <a:latin typeface="Cambria Math"/>
                            </a:rPr>
                            <m:t> и 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2800" b="1" i="1">
                              <a:latin typeface="Cambria Math"/>
                            </a:rPr>
                            <m:t>∈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𝑵</m:t>
                          </m:r>
                        </m:e>
                      </m:d>
                    </m:oMath>
                  </m:oMathPara>
                </a14:m>
                <a:endParaRPr lang="ru-RU" sz="2800" i="1" dirty="0" smtClean="0">
                  <a:latin typeface="Cambria Math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800" b="0" dirty="0">
                          <a:latin typeface="Cambria Math" pitchFamily="18" charset="0"/>
                          <a:ea typeface="Cambria Math" pitchFamily="18" charset="0"/>
                        </a:rPr>
                        <m:t>Элементы множества:</m:t>
                      </m:r>
                    </m:oMath>
                  </m:oMathPara>
                </a14:m>
                <a:endParaRPr lang="ru-RU" sz="2800" b="0" i="1" dirty="0">
                  <a:latin typeface="Cambria Math" pitchFamily="18" charset="0"/>
                  <a:ea typeface="Cambria Math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>
                          <a:latin typeface="Cambria Math"/>
                        </a:rPr>
                        <m:t>𝐴</m:t>
                      </m:r>
                      <m:r>
                        <a:rPr lang="ru-RU" sz="28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2800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800" b="0" i="1" smtClean="0">
                              <a:latin typeface="Cambria Math"/>
                            </a:rPr>
                            <m:t>1, 2, 3, 4</m:t>
                          </m:r>
                        </m:e>
                      </m:d>
                    </m:oMath>
                  </m:oMathPara>
                </a14:m>
                <a:endParaRPr lang="ru-RU" sz="2800" b="0" i="1" dirty="0" smtClean="0">
                  <a:latin typeface="Cambria Math"/>
                </a:endParaRPr>
              </a:p>
              <a:p>
                <a:r>
                  <a:rPr lang="ru-RU" sz="2800" b="0" i="1" dirty="0">
                    <a:latin typeface="Cambria Math"/>
                  </a:rPr>
                  <a:t>П</a:t>
                </a:r>
                <a:r>
                  <a:rPr lang="ru-RU" sz="2800" b="0" i="1" dirty="0" smtClean="0">
                    <a:latin typeface="Cambria Math"/>
                  </a:rPr>
                  <a:t>одмножества: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ru-RU" sz="2800" b="0" i="1" dirty="0">
                        <a:latin typeface="Cambria Math"/>
                        <a:ea typeface="Cambria Math"/>
                      </a:rPr>
                      <m:t>∅</m:t>
                    </m:r>
                    <m:r>
                      <a:rPr lang="ru-RU" sz="2800" b="0" i="1" dirty="0" smtClean="0">
                        <a:latin typeface="Cambria Math"/>
                        <a:ea typeface="Cambria Math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ru-RU" sz="2800" b="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800" b="0" i="1">
                            <a:latin typeface="Cambria Math"/>
                          </a:rPr>
                          <m:t>1, 2, 3, 4</m:t>
                        </m:r>
                      </m:e>
                    </m:d>
                    <m:r>
                      <a:rPr lang="ru-RU" sz="2800" b="0" i="1">
                        <a:latin typeface="Cambria Math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ru-RU" sz="2800" b="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800" b="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ru-RU" sz="2800" b="0" i="1" smtClean="0">
                        <a:latin typeface="Cambria Math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ru-RU" sz="2800" b="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800" b="0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ru-RU" sz="2800" b="0" i="1" smtClean="0">
                        <a:latin typeface="Cambria Math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ru-RU" sz="2800" b="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800" b="0" i="1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ru-RU" sz="2800" b="0" i="1" smtClean="0">
                        <a:latin typeface="Cambria Math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ru-RU" sz="2800" b="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800" b="0" i="1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ru-RU" sz="2800" b="0" i="1" smtClean="0">
                        <a:latin typeface="Cambria Math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ru-RU" sz="2800" b="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800" b="0" i="1">
                            <a:latin typeface="Cambria Math"/>
                          </a:rPr>
                          <m:t>1, 2</m:t>
                        </m:r>
                      </m:e>
                    </m:d>
                  </m:oMath>
                </a14:m>
                <a:r>
                  <a:rPr lang="ru-RU" sz="2800" b="0" i="1" dirty="0" smtClean="0">
                    <a:latin typeface="Cambria Math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800" b="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800" b="0" i="1">
                            <a:latin typeface="Cambria Math"/>
                          </a:rPr>
                          <m:t>1, 3</m:t>
                        </m:r>
                      </m:e>
                    </m:d>
                  </m:oMath>
                </a14:m>
                <a:r>
                  <a:rPr lang="ru-RU" sz="2800" b="0" i="1" dirty="0" smtClean="0">
                    <a:latin typeface="Cambria Math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800" b="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800" b="0" i="1">
                            <a:latin typeface="Cambria Math"/>
                          </a:rPr>
                          <m:t>1, 4</m:t>
                        </m:r>
                      </m:e>
                    </m:d>
                  </m:oMath>
                </a14:m>
                <a:r>
                  <a:rPr lang="ru-RU" sz="2800" b="0" i="1" dirty="0" smtClean="0">
                    <a:latin typeface="Cambria Math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800" b="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800" b="0" i="1">
                            <a:latin typeface="Cambria Math"/>
                          </a:rPr>
                          <m:t>2, 3</m:t>
                        </m:r>
                      </m:e>
                    </m:d>
                  </m:oMath>
                </a14:m>
                <a:r>
                  <a:rPr lang="ru-RU" sz="2800" b="0" i="1" dirty="0" smtClean="0">
                    <a:latin typeface="Cambria Math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800" b="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800" b="0" i="1">
                            <a:latin typeface="Cambria Math"/>
                          </a:rPr>
                          <m:t>2, 4</m:t>
                        </m:r>
                      </m:e>
                    </m:d>
                  </m:oMath>
                </a14:m>
                <a:r>
                  <a:rPr lang="ru-RU" sz="2800" b="0" i="1" dirty="0" smtClean="0">
                    <a:latin typeface="Cambria Math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800" b="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800" b="0" i="1">
                            <a:latin typeface="Cambria Math"/>
                          </a:rPr>
                          <m:t>3, 4</m:t>
                        </m:r>
                      </m:e>
                    </m:d>
                  </m:oMath>
                </a14:m>
                <a:r>
                  <a:rPr lang="ru-RU" sz="2800" b="0" i="1" dirty="0" smtClean="0">
                    <a:latin typeface="Cambria Math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800" b="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800" b="0" i="1">
                            <a:latin typeface="Cambria Math"/>
                          </a:rPr>
                          <m:t>1, 2, 3</m:t>
                        </m:r>
                      </m:e>
                    </m:d>
                  </m:oMath>
                </a14:m>
                <a:r>
                  <a:rPr lang="ru-RU" sz="2800" b="0" i="1" dirty="0" smtClean="0">
                    <a:latin typeface="Cambria Math"/>
                  </a:rPr>
                  <a:t>.</a:t>
                </a:r>
                <a:endParaRPr lang="en-US" sz="2800" b="0" i="1" dirty="0" smtClean="0">
                  <a:latin typeface="Cambria Math"/>
                </a:endParaRPr>
              </a:p>
              <a:p>
                <a:r>
                  <a:rPr lang="en-US" sz="2800" i="1" dirty="0">
                    <a:latin typeface="Cambria Math"/>
                  </a:rPr>
                  <a:t/>
                </a:r>
                <a:br>
                  <a:rPr lang="en-US" sz="2800" i="1" dirty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>
                          <a:latin typeface="Cambria Math"/>
                        </a:rPr>
                        <m:t>𝑩</m:t>
                      </m:r>
                      <m:r>
                        <a:rPr lang="ru-RU" sz="2800" b="1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2800" b="1" i="1">
                              <a:latin typeface="Cambria Math"/>
                            </a:rPr>
                            <m:t>|</m:t>
                          </m:r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𝟔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𝟗</m:t>
                          </m:r>
                          <m:r>
                            <a:rPr lang="en-US" sz="2800" b="1" i="1">
                              <a:latin typeface="Cambria Math"/>
                            </a:rPr>
                            <m:t>=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ru-RU" sz="2800" dirty="0" smtClean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800" b="0" dirty="0">
                          <a:latin typeface="Cambria Math" pitchFamily="18" charset="0"/>
                          <a:ea typeface="Cambria Math" pitchFamily="18" charset="0"/>
                        </a:rPr>
                        <m:t>Элементы множества:</m:t>
                      </m:r>
                    </m:oMath>
                  </m:oMathPara>
                </a14:m>
                <a:endParaRPr lang="ru-RU" sz="2800" b="0" i="1" dirty="0">
                  <a:latin typeface="Cambria Math" pitchFamily="18" charset="0"/>
                  <a:ea typeface="Cambria Math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𝐵</m:t>
                      </m:r>
                      <m:r>
                        <a:rPr lang="ru-RU" sz="28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2800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800" b="0" i="1">
                              <a:latin typeface="Cambria Math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/>
                <a:r>
                  <a:rPr lang="ru-RU" sz="2800" b="0" i="1" dirty="0">
                    <a:latin typeface="Cambria Math"/>
                  </a:rPr>
                  <a:t>Подмножества: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ru-RU" sz="2800" b="0" i="1" dirty="0">
                        <a:latin typeface="Cambria Math"/>
                        <a:ea typeface="Cambria Math"/>
                      </a:rPr>
                      <m:t>∅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ru-RU" sz="2800" b="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800" b="0" i="1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endParaRPr lang="ru-RU" sz="2800" b="0" i="1" dirty="0">
                  <a:latin typeface="Cambria Math"/>
                </a:endParaRPr>
              </a:p>
              <a:p>
                <a:endParaRPr lang="ru-RU" sz="28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12776"/>
                <a:ext cx="7620000" cy="4877619"/>
              </a:xfrm>
              <a:blipFill rotWithShape="1">
                <a:blip r:embed="rId2"/>
                <a:stretch>
                  <a:fillRect l="-14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65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latin typeface="Constantia" pitchFamily="18" charset="0"/>
              </a:rPr>
              <a:t>«Никогда не беспокой другого тем, что ты можешь сделать сам».</a:t>
            </a:r>
            <a:endParaRPr lang="ru-RU" sz="3200" dirty="0"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869160"/>
            <a:ext cx="6858000" cy="914400"/>
          </a:xfrm>
        </p:spPr>
        <p:txBody>
          <a:bodyPr/>
          <a:lstStyle/>
          <a:p>
            <a:pPr algn="r"/>
            <a:r>
              <a:rPr lang="ru-RU" b="1" dirty="0">
                <a:latin typeface="Constantia" pitchFamily="18" charset="0"/>
              </a:rPr>
              <a:t>Л. </a:t>
            </a:r>
            <a:r>
              <a:rPr lang="ru-RU" b="1" dirty="0" smtClean="0">
                <a:latin typeface="Constantia" pitchFamily="18" charset="0"/>
              </a:rPr>
              <a:t>Толстой</a:t>
            </a:r>
            <a:endParaRPr lang="ru-RU" dirty="0">
              <a:latin typeface="Constantia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50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624" y="188640"/>
            <a:ext cx="5791200" cy="39957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Задание 1</a:t>
            </a:r>
            <a:endParaRPr lang="ru-RU" sz="1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Объект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52600"/>
                <a:ext cx="8219256" cy="4373563"/>
              </a:xfrm>
            </p:spPr>
            <p:txBody>
              <a:bodyPr/>
              <a:lstStyle/>
              <a:p>
                <a:pPr lvl="0"/>
                <a:r>
                  <a:rPr lang="ru-RU" dirty="0" smtClean="0"/>
                  <a:t>Найдите все элементы множества </a:t>
                </a:r>
                <a14:m>
                  <m:oMath xmlns:m="http://schemas.openxmlformats.org/officeDocument/2006/math">
                    <m:r>
                      <a:rPr lang="en-US" i="1"/>
                      <m:t>𝐸</m:t>
                    </m:r>
                    <m:r>
                      <a:rPr lang="en-US" i="1"/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en-US" i="1"/>
                          <m:t>|8</m:t>
                        </m:r>
                        <m:r>
                          <a:rPr lang="en-US" i="1"/>
                          <m:t>𝑥</m:t>
                        </m:r>
                        <m:r>
                          <a:rPr lang="en-US" i="1"/>
                          <m:t>=24 </m:t>
                        </m:r>
                        <m:r>
                          <a:rPr lang="ru-RU" i="1"/>
                          <m:t>и </m:t>
                        </m:r>
                        <m:r>
                          <a:rPr lang="en-US" i="1"/>
                          <m:t>𝑥</m:t>
                        </m:r>
                        <m:r>
                          <a:rPr lang="en-US" i="1"/>
                          <m:t>∈</m:t>
                        </m:r>
                        <m:r>
                          <a:rPr lang="en-US" i="1"/>
                          <m:t>𝑄</m:t>
                        </m:r>
                      </m:e>
                    </m:d>
                  </m:oMath>
                </a14:m>
                <a:endParaRPr lang="ru-RU" dirty="0" smtClean="0"/>
              </a:p>
              <a:p>
                <a:pPr lvl="0"/>
                <a:endParaRPr lang="ru-RU" dirty="0"/>
              </a:p>
              <a:p>
                <a:r>
                  <a:rPr lang="ru-RU" dirty="0"/>
                  <a:t>Найдите все элементы </a:t>
                </a:r>
                <a:r>
                  <a:rPr lang="ru-RU" dirty="0" smtClean="0"/>
                  <a:t>множества </a:t>
                </a:r>
                <a14:m>
                  <m:oMath xmlns:m="http://schemas.openxmlformats.org/officeDocument/2006/math">
                    <m:r>
                      <a:rPr lang="en-US" i="1"/>
                      <m:t>𝑋</m:t>
                    </m:r>
                    <m:r>
                      <a:rPr lang="en-US" i="1"/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en-US" i="1"/>
                          <m:t>|</m:t>
                        </m:r>
                        <m:sSup>
                          <m:sSupPr>
                            <m:ctrlPr>
                              <a:rPr lang="ru-RU" i="1"/>
                            </m:ctrlPr>
                          </m:sSupPr>
                          <m:e>
                            <m:r>
                              <a:rPr lang="en-US" i="1"/>
                              <m:t>𝑥</m:t>
                            </m:r>
                          </m:e>
                          <m:sup>
                            <m:r>
                              <a:rPr lang="ru-RU" i="1"/>
                              <m:t>2</m:t>
                            </m:r>
                          </m:sup>
                        </m:sSup>
                        <m:r>
                          <a:rPr lang="ru-RU" i="1"/>
                          <m:t>−1=0 и </m:t>
                        </m:r>
                        <m:r>
                          <a:rPr lang="en-US" i="1"/>
                          <m:t>𝑥</m:t>
                        </m:r>
                        <m:r>
                          <a:rPr lang="en-US" i="1"/>
                          <m:t>∈</m:t>
                        </m:r>
                        <m:r>
                          <a:rPr lang="en-US" i="1"/>
                          <m:t>𝑄</m:t>
                        </m:r>
                      </m:e>
                    </m:d>
                  </m:oMath>
                </a14:m>
                <a:endParaRPr lang="ru-RU" dirty="0" smtClean="0"/>
              </a:p>
              <a:p>
                <a:endParaRPr lang="ru-RU" dirty="0" smtClean="0"/>
              </a:p>
              <a:p>
                <a:pPr lvl="0"/>
                <a:r>
                  <a:rPr lang="ru-RU" dirty="0" smtClean="0"/>
                  <a:t>Напишите все подмножества множества </a:t>
                </a:r>
                <a14:m>
                  <m:oMath xmlns:m="http://schemas.openxmlformats.org/officeDocument/2006/math">
                    <m:r>
                      <a:rPr lang="ru-RU" i="1"/>
                      <m:t>𝐷</m:t>
                    </m:r>
                    <m:r>
                      <a:rPr lang="ru-RU" i="1"/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i="1"/>
                        </m:ctrlPr>
                      </m:dPr>
                      <m:e>
                        <m:r>
                          <a:rPr lang="ru-RU" i="1"/>
                          <m:t>0</m:t>
                        </m:r>
                        <m:r>
                          <a:rPr lang="en-US"/>
                          <m:t>, 10, 20</m:t>
                        </m:r>
                      </m:e>
                    </m:d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52600"/>
                <a:ext cx="8219256" cy="4373563"/>
              </a:xfrm>
              <a:blipFill rotWithShape="1">
                <a:blip r:embed="rId2"/>
                <a:stretch>
                  <a:fillRect l="-742" t="-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61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latin typeface="Constantia" pitchFamily="18" charset="0"/>
              </a:rPr>
              <a:t>«</a:t>
            </a:r>
            <a:r>
              <a:rPr lang="ru-RU" sz="3200" b="1" dirty="0">
                <a:latin typeface="Constantia" pitchFamily="18" charset="0"/>
              </a:rPr>
              <a:t>Взаимная помощь такой же естественный закон, как и взаимная борьба, но для прогрессивного развития вида первая несравненно важнее второго</a:t>
            </a:r>
            <a:r>
              <a:rPr lang="ru-RU" sz="3200" b="1" dirty="0" smtClean="0">
                <a:latin typeface="Constantia" pitchFamily="18" charset="0"/>
              </a:rPr>
              <a:t>».</a:t>
            </a:r>
            <a:endParaRPr lang="ru-RU" sz="3200" dirty="0">
              <a:latin typeface="Constanti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63688" y="5517232"/>
            <a:ext cx="6858000" cy="914400"/>
          </a:xfrm>
        </p:spPr>
        <p:txBody>
          <a:bodyPr/>
          <a:lstStyle/>
          <a:p>
            <a:pPr algn="r"/>
            <a:r>
              <a:rPr lang="ru-RU" b="1" dirty="0">
                <a:latin typeface="Constantia" pitchFamily="18" charset="0"/>
              </a:rPr>
              <a:t>Карл </a:t>
            </a:r>
            <a:r>
              <a:rPr lang="ru-RU" b="1" dirty="0" err="1" smtClean="0">
                <a:latin typeface="Constantia" pitchFamily="18" charset="0"/>
              </a:rPr>
              <a:t>Кесслер</a:t>
            </a:r>
            <a:endParaRPr lang="ru-RU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87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8360743"/>
                  </p:ext>
                </p:extLst>
              </p:nvPr>
            </p:nvGraphicFramePr>
            <p:xfrm>
              <a:off x="251520" y="764702"/>
              <a:ext cx="8568952" cy="561662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4284029"/>
                    <a:gridCol w="4284923"/>
                  </a:tblGrid>
                  <a:tr h="1369609"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1200"/>
                            </a:spcAft>
                          </a:pPr>
                          <a:endParaRPr lang="ru-RU" sz="1800" b="1" dirty="0" smtClean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1200"/>
                            </a:spcAft>
                          </a:pPr>
                          <a:r>
                            <a:rPr lang="ru-RU" sz="1800" b="1" dirty="0" smtClean="0">
                              <a:effectLst/>
                            </a:rPr>
                            <a:t>Найдите </a:t>
                          </a:r>
                          <a:r>
                            <a:rPr lang="ru-RU" sz="1800" b="1" dirty="0">
                              <a:effectLst/>
                            </a:rPr>
                            <a:t>все элементы множества, заданного посредством характеристического уравнения</a:t>
                          </a:r>
                          <a:endParaRPr lang="ru-RU" sz="18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1438704">
                    <a:tc>
                      <a:txBody>
                        <a:bodyPr/>
                        <a:lstStyle/>
                        <a:p>
                          <a:pPr marL="0" lvl="0" indent="0" algn="just">
                            <a:spcAft>
                              <a:spcPts val="1200"/>
                            </a:spcAft>
                            <a:buFont typeface="+mj-lt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</a:rPr>
                                  <m:t>𝑋</m:t>
                                </m:r>
                                <m:r>
                                  <a:rPr lang="en-US" sz="1800">
                                    <a:effectLst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ru-RU" sz="1800">
                                        <a:effectLst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effectLst/>
                                      </a:rPr>
                                      <m:t>𝑥</m:t>
                                    </m:r>
                                    <m:r>
                                      <a:rPr lang="en-US" sz="1800">
                                        <a:effectLst/>
                                      </a:rPr>
                                      <m:t>|2</m:t>
                                    </m:r>
                                    <m:sSup>
                                      <m:sSupPr>
                                        <m:ctrlPr>
                                          <a:rPr lang="ru-RU" sz="1800">
                                            <a:effectLst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>
                                            <a:effectLst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ru-RU" sz="1800">
                                            <a:effectLst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ru-RU" sz="1800">
                                        <a:effectLst/>
                                      </a:rPr>
                                      <m:t>+5</m:t>
                                    </m:r>
                                    <m:r>
                                      <a:rPr lang="ru-RU" sz="1800">
                                        <a:effectLst/>
                                      </a:rPr>
                                      <m:t>𝑥</m:t>
                                    </m:r>
                                    <m:r>
                                      <a:rPr lang="ru-RU" sz="1800">
                                        <a:effectLst/>
                                      </a:rPr>
                                      <m:t>−12=0 и </m:t>
                                    </m:r>
                                    <m:r>
                                      <a:rPr lang="en-US" sz="1800">
                                        <a:effectLst/>
                                      </a:rPr>
                                      <m:t>𝑥</m:t>
                                    </m:r>
                                    <m:r>
                                      <a:rPr lang="en-US" sz="1800">
                                        <a:effectLst/>
                                      </a:rPr>
                                      <m:t>∈</m:t>
                                    </m:r>
                                    <m:r>
                                      <a:rPr lang="en-US" sz="1800">
                                        <a:effectLst/>
                                      </a:rPr>
                                      <m:t>𝑄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lvl="0" indent="0" algn="just">
                            <a:spcAft>
                              <a:spcPts val="1200"/>
                            </a:spcAft>
                            <a:buFont typeface="+mj-lt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</a:rPr>
                                  <m:t>𝑋</m:t>
                                </m:r>
                                <m:r>
                                  <a:rPr lang="en-US" sz="1800">
                                    <a:effectLst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ru-RU" sz="1800">
                                        <a:effectLst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effectLst/>
                                      </a:rPr>
                                      <m:t>𝑥</m:t>
                                    </m:r>
                                    <m:r>
                                      <a:rPr lang="en-US" sz="1800">
                                        <a:effectLst/>
                                      </a:rPr>
                                      <m:t>|(2</m:t>
                                    </m:r>
                                    <m:r>
                                      <a:rPr lang="en-US" sz="1800">
                                        <a:effectLst/>
                                      </a:rPr>
                                      <m:t>𝑥</m:t>
                                    </m:r>
                                    <m:r>
                                      <a:rPr lang="en-US" sz="1800">
                                        <a:effectLst/>
                                      </a:rPr>
                                      <m:t>−3)(</m:t>
                                    </m:r>
                                    <m:r>
                                      <a:rPr lang="en-US" sz="1800">
                                        <a:effectLst/>
                                      </a:rPr>
                                      <m:t>𝑥</m:t>
                                    </m:r>
                                    <m:r>
                                      <a:rPr lang="en-US" sz="1800">
                                        <a:effectLst/>
                                      </a:rPr>
                                      <m:t>+4)</m:t>
                                    </m:r>
                                    <m:r>
                                      <a:rPr lang="ru-RU" sz="1800">
                                        <a:effectLst/>
                                      </a:rPr>
                                      <m:t>=0 и </m:t>
                                    </m:r>
                                    <m:r>
                                      <a:rPr lang="en-US" sz="1800">
                                        <a:effectLst/>
                                      </a:rPr>
                                      <m:t>𝑥</m:t>
                                    </m:r>
                                    <m:r>
                                      <a:rPr lang="en-US" sz="1800">
                                        <a:effectLst/>
                                      </a:rPr>
                                      <m:t>∈</m:t>
                                    </m:r>
                                    <m:r>
                                      <a:rPr lang="en-US" sz="1800">
                                        <a:effectLst/>
                                      </a:rPr>
                                      <m:t>𝑄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369609"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1200"/>
                            </a:spcAft>
                          </a:pPr>
                          <a:endParaRPr lang="ru-RU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1438704">
                    <a:tc>
                      <a:txBody>
                        <a:bodyPr/>
                        <a:lstStyle/>
                        <a:p>
                          <a:pPr marL="0" lvl="0" indent="0" algn="just">
                            <a:spcAft>
                              <a:spcPts val="1200"/>
                            </a:spcAft>
                            <a:buFont typeface="+mj-lt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</a:rPr>
                                  <m:t>𝑋</m:t>
                                </m:r>
                                <m:r>
                                  <a:rPr lang="en-US" sz="1800">
                                    <a:effectLst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ru-RU" sz="1800">
                                        <a:effectLst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effectLst/>
                                      </a:rPr>
                                      <m:t>𝑥</m:t>
                                    </m:r>
                                    <m:r>
                                      <a:rPr lang="en-US" sz="1800">
                                        <a:effectLst/>
                                      </a:rPr>
                                      <m:t>|3</m:t>
                                    </m:r>
                                    <m:sSup>
                                      <m:sSupPr>
                                        <m:ctrlPr>
                                          <a:rPr lang="ru-RU" sz="1800">
                                            <a:effectLst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>
                                            <a:effectLst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ru-RU" sz="1800">
                                            <a:effectLst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ru-RU" sz="1800">
                                        <a:effectLst/>
                                      </a:rPr>
                                      <m:t>−5</m:t>
                                    </m:r>
                                    <m:r>
                                      <a:rPr lang="ru-RU" sz="1800">
                                        <a:effectLst/>
                                      </a:rPr>
                                      <m:t>𝑥</m:t>
                                    </m:r>
                                    <m:r>
                                      <a:rPr lang="ru-RU" sz="1800">
                                        <a:effectLst/>
                                      </a:rPr>
                                      <m:t>+2=0 и </m:t>
                                    </m:r>
                                    <m:r>
                                      <a:rPr lang="en-US" sz="1800">
                                        <a:effectLst/>
                                      </a:rPr>
                                      <m:t>𝑥</m:t>
                                    </m:r>
                                    <m:r>
                                      <a:rPr lang="en-US" sz="1800">
                                        <a:effectLst/>
                                      </a:rPr>
                                      <m:t>∈</m:t>
                                    </m:r>
                                    <m:r>
                                      <a:rPr lang="en-US" sz="1800">
                                        <a:effectLst/>
                                      </a:rPr>
                                      <m:t>𝑄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lvl="0" indent="0" algn="just">
                            <a:spcAft>
                              <a:spcPts val="1200"/>
                            </a:spcAft>
                            <a:buFont typeface="+mj-lt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</a:rPr>
                                  <m:t>𝑋</m:t>
                                </m:r>
                                <m:r>
                                  <a:rPr lang="en-US" sz="1800">
                                    <a:effectLst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ru-RU" sz="1800">
                                        <a:effectLst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>
                                        <a:effectLst/>
                                      </a:rPr>
                                      <m:t>𝑥</m:t>
                                    </m:r>
                                    <m:r>
                                      <a:rPr lang="en-US" sz="1800">
                                        <a:effectLst/>
                                      </a:rPr>
                                      <m:t>|(3</m:t>
                                    </m:r>
                                    <m:r>
                                      <a:rPr lang="en-US" sz="1800">
                                        <a:effectLst/>
                                      </a:rPr>
                                      <m:t>𝑥</m:t>
                                    </m:r>
                                    <m:r>
                                      <a:rPr lang="en-US" sz="1800">
                                        <a:effectLst/>
                                      </a:rPr>
                                      <m:t>−2)(</m:t>
                                    </m:r>
                                    <m:r>
                                      <a:rPr lang="en-US" sz="1800">
                                        <a:effectLst/>
                                      </a:rPr>
                                      <m:t>𝑥</m:t>
                                    </m:r>
                                    <m:r>
                                      <a:rPr lang="en-US" sz="1800">
                                        <a:effectLst/>
                                      </a:rPr>
                                      <m:t>−1)</m:t>
                                    </m:r>
                                    <m:r>
                                      <a:rPr lang="ru-RU" sz="1800">
                                        <a:effectLst/>
                                      </a:rPr>
                                      <m:t>=0 и </m:t>
                                    </m:r>
                                    <m:r>
                                      <a:rPr lang="en-US" sz="1800">
                                        <a:effectLst/>
                                      </a:rPr>
                                      <m:t>𝑥</m:t>
                                    </m:r>
                                    <m:r>
                                      <a:rPr lang="en-US" sz="1800">
                                        <a:effectLst/>
                                      </a:rPr>
                                      <m:t>∈</m:t>
                                    </m:r>
                                    <m:r>
                                      <a:rPr lang="en-US" sz="1800">
                                        <a:effectLst/>
                                      </a:rPr>
                                      <m:t>𝑄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8360743"/>
                  </p:ext>
                </p:extLst>
              </p:nvPr>
            </p:nvGraphicFramePr>
            <p:xfrm>
              <a:off x="251520" y="764702"/>
              <a:ext cx="8568952" cy="561662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4284029"/>
                    <a:gridCol w="4284923"/>
                  </a:tblGrid>
                  <a:tr h="1369609"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1200"/>
                            </a:spcAft>
                          </a:pPr>
                          <a:endParaRPr lang="ru-RU" sz="1800" b="1" dirty="0" smtClean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1200"/>
                            </a:spcAft>
                          </a:pPr>
                          <a:r>
                            <a:rPr lang="ru-RU" sz="1800" b="1" dirty="0" smtClean="0">
                              <a:effectLst/>
                            </a:rPr>
                            <a:t>Найдите </a:t>
                          </a:r>
                          <a:r>
                            <a:rPr lang="ru-RU" sz="1800" b="1" dirty="0">
                              <a:effectLst/>
                            </a:rPr>
                            <a:t>все элементы множества, заданного посредством характеристического уравнения</a:t>
                          </a:r>
                          <a:endParaRPr lang="ru-RU" sz="18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143870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t="-95339" r="-100000" b="-1953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000" t="-95339" b="-195339"/>
                          </a:stretch>
                        </a:blipFill>
                      </a:tcPr>
                    </a:tc>
                  </a:tr>
                  <a:tr h="1369609"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1200"/>
                            </a:spcAft>
                          </a:pPr>
                          <a:endParaRPr lang="ru-RU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143870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t="-290678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000" t="-29067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624" y="188640"/>
            <a:ext cx="5791200" cy="39957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Задание 2</a:t>
            </a:r>
            <a:endParaRPr lang="ru-RU" sz="18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84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4016" y="873225"/>
            <a:ext cx="7772400" cy="4571999"/>
          </a:xfrm>
        </p:spPr>
        <p:txBody>
          <a:bodyPr/>
          <a:lstStyle/>
          <a:p>
            <a:pPr algn="just"/>
            <a:r>
              <a:rPr lang="ru-RU" sz="2400" dirty="0"/>
              <a:t>Множества называются </a:t>
            </a:r>
            <a:r>
              <a:rPr lang="ru-RU" sz="2400" b="1" dirty="0">
                <a:solidFill>
                  <a:srgbClr val="C00000"/>
                </a:solidFill>
              </a:rPr>
              <a:t>равными</a:t>
            </a:r>
            <a:r>
              <a:rPr lang="ru-RU" sz="2400" dirty="0"/>
              <a:t>, если они состоят из одних и тех же элементов.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173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документы с рабочего стола\математики\эйлер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501131" cy="43735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7944" y="1628800"/>
            <a:ext cx="47160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Один из величайших математиков петербургской академии </a:t>
            </a:r>
            <a:r>
              <a:rPr lang="ru-RU" b="1" dirty="0"/>
              <a:t>Леонард Эйлер </a:t>
            </a:r>
            <a:r>
              <a:rPr lang="ru-RU" dirty="0"/>
              <a:t>(1707–1783) за свою долгую жизнь написал более 850 научных работ. В одной из них появились круги, которые “очень подходят для того, чтобы облегчить наши размышления”. Эти круги и назвали </a:t>
            </a:r>
            <a:r>
              <a:rPr lang="ru-RU" i="1" dirty="0"/>
              <a:t>кругами Эйлера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2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/>
              <a:t>Операции над множествами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09677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763688" y="2204864"/>
            <a:ext cx="2880320" cy="26642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652120" y="3068960"/>
            <a:ext cx="2448272" cy="2304256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Объединение </a:t>
            </a:r>
            <a:r>
              <a:rPr lang="ru-RU" sz="3200" dirty="0" smtClean="0"/>
              <a:t>множеств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5973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0" b="3985"/>
          <a:stretch/>
        </p:blipFill>
        <p:spPr bwMode="auto">
          <a:xfrm>
            <a:off x="2371725" y="2150573"/>
            <a:ext cx="4179200" cy="34386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Объединение множеств</a:t>
            </a:r>
            <a:endParaRPr lang="ru-RU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67544" y="5805264"/>
                <a:ext cx="80648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</a:rPr>
                        <m:t>Обозначение:</m:t>
                      </m:r>
                      <m:r>
                        <a:rPr lang="en-US" sz="2400" b="0" i="1" smtClean="0"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∪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 или 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805264"/>
                <a:ext cx="8064896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7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Математическое лото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008412"/>
              </p:ext>
            </p:extLst>
          </p:nvPr>
        </p:nvGraphicFramePr>
        <p:xfrm>
          <a:off x="1331640" y="1628800"/>
          <a:ext cx="6624735" cy="44644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8245"/>
                <a:gridCol w="2208245"/>
                <a:gridCol w="2208245"/>
              </a:tblGrid>
              <a:tr h="1488165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hlinkClick r:id="rId2" action="ppaction://hlinksldjump"/>
                        </a:rPr>
                        <a:t>1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hlinkClick r:id="rId3" action="ppaction://hlinksldjump"/>
                        </a:rPr>
                        <a:t>2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hlinkClick r:id="rId4" action="ppaction://hlinksldjump"/>
                        </a:rPr>
                        <a:t>3</a:t>
                      </a:r>
                      <a:endParaRPr lang="ru-RU" sz="3600" dirty="0"/>
                    </a:p>
                  </a:txBody>
                  <a:tcPr/>
                </a:tc>
              </a:tr>
              <a:tr h="1488165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hlinkClick r:id="rId5" action="ppaction://hlinksldjump"/>
                        </a:rPr>
                        <a:t>4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hlinkClick r:id="rId6" action="ppaction://hlinksldjump"/>
                        </a:rPr>
                        <a:t>5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hlinkClick r:id="rId7" action="ppaction://hlinksldjump"/>
                        </a:rPr>
                        <a:t>6</a:t>
                      </a:r>
                      <a:endParaRPr lang="ru-RU" sz="3600" dirty="0"/>
                    </a:p>
                  </a:txBody>
                  <a:tcPr/>
                </a:tc>
              </a:tr>
              <a:tr h="1488165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hlinkClick r:id="rId8" action="ppaction://hlinksldjump"/>
                        </a:rPr>
                        <a:t>7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hlinkClick r:id="rId9" action="ppaction://hlinksldjump"/>
                        </a:rPr>
                        <a:t>8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hlinkClick r:id="rId10" action="ppaction://hlinksldjump"/>
                        </a:rPr>
                        <a:t>9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4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763688" y="2204864"/>
            <a:ext cx="2880320" cy="26642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652120" y="3068960"/>
            <a:ext cx="2448272" cy="2304256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Пересечение множеств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0123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Пересечение множеств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9738"/>
            <a:ext cx="4143375" cy="3438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67544" y="5805264"/>
                <a:ext cx="80648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</a:rPr>
                        <m:t>Обозначение:</m:t>
                      </m:r>
                      <m:r>
                        <a:rPr lang="en-US" sz="2400" b="0" i="1" smtClean="0"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 и 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805264"/>
                <a:ext cx="8064896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768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763688" y="2204864"/>
            <a:ext cx="2880320" cy="26642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652120" y="3068960"/>
            <a:ext cx="2448272" cy="2304256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разность множеств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2658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Разность множеств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61544"/>
            <a:ext cx="3488388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45223"/>
            <a:ext cx="3515338" cy="29375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67544" y="5805264"/>
                <a:ext cx="43924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Обозначение: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ru-RU" b="0" i="1" smtClean="0">
                        <a:latin typeface="Cambria Math"/>
                      </a:rPr>
                      <m:t>\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и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∉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ru-RU" dirty="0" smtClean="0"/>
                  <a:t> 	</a:t>
                </a:r>
                <a:endParaRPr lang="ru-RU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805264"/>
                <a:ext cx="4392488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5531682" y="5796208"/>
                <a:ext cx="2704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i="1" smtClean="0">
                          <a:latin typeface="Cambria Math"/>
                          <a:ea typeface="Cambria Math"/>
                        </a:rPr>
                        <m:t>A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𝐵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 и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  <m:t>∉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682" y="5796208"/>
                <a:ext cx="2704202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41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Дополнение множества</a:t>
            </a: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19288"/>
            <a:ext cx="85344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67544" y="5805264"/>
                <a:ext cx="80648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/>
                        </a:rPr>
                        <m:t>Обозначение:С</m:t>
                      </m:r>
                      <m:sPre>
                        <m:sPrePr>
                          <m:ctrlPr>
                            <a:rPr lang="ru-RU" sz="2000" b="0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𝐵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</m:sPre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ru-RU" sz="2000" b="0" i="1" smtClean="0">
                              <a:latin typeface="Cambria Math"/>
                              <a:ea typeface="Cambria Math"/>
                            </a:rPr>
                            <m:t> не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805264"/>
                <a:ext cx="8064896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76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539552" y="260648"/>
                <a:ext cx="8075240" cy="1947664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C00000"/>
                    </a:solidFill>
                  </a:rPr>
                  <a:t/>
                </a:r>
                <a:br>
                  <a:rPr lang="en-US" sz="2400" b="1" i="1" dirty="0" smtClean="0">
                    <a:solidFill>
                      <a:srgbClr val="C00000"/>
                    </a:solidFill>
                  </a:rPr>
                </a:br>
                <a:r>
                  <a:rPr lang="ru-RU" sz="2400" b="1" dirty="0">
                    <a:solidFill>
                      <a:schemeClr val="tx1"/>
                    </a:solidFill>
                  </a:rPr>
                  <a:t/>
                </a:r>
                <a:br>
                  <a:rPr lang="ru-RU" sz="2400" b="1" dirty="0">
                    <a:solidFill>
                      <a:schemeClr val="tx1"/>
                    </a:solidFill>
                  </a:rPr>
                </a:br>
                <a:r>
                  <a:rPr lang="en-US" sz="2000" b="1" i="1" dirty="0" smtClean="0">
                    <a:solidFill>
                      <a:srgbClr val="C00000"/>
                    </a:solidFill>
                  </a:rPr>
                  <a:t/>
                </a:r>
                <a:br>
                  <a:rPr lang="en-US" sz="2000" b="1" i="1" dirty="0" smtClean="0">
                    <a:solidFill>
                      <a:srgbClr val="C00000"/>
                    </a:solidFill>
                  </a:rPr>
                </a:br>
                <a:r>
                  <a:rPr lang="ru-RU" sz="2400" i="1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Найдите </a:t>
                </a:r>
                <a14:m>
                  <m:oMath xmlns:m="http://schemas.openxmlformats.org/officeDocument/2006/math">
                    <m:r>
                      <a:rPr lang="ru-RU" sz="3200" b="0" i="1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𝐴</m:t>
                    </m:r>
                    <m:r>
                      <a:rPr lang="ru-RU" sz="3200" b="0" i="1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∪</m:t>
                    </m:r>
                    <m:r>
                      <a:rPr lang="ru-RU" sz="3200" b="0" i="1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𝐵</m:t>
                    </m:r>
                    <m:r>
                      <a:rPr lang="ru-RU" sz="3200" b="0" i="1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;</m:t>
                    </m:r>
                    <m:r>
                      <a:rPr lang="ru-RU" sz="3200" b="0" i="1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𝐴</m:t>
                    </m:r>
                    <m:r>
                      <a:rPr lang="ru-RU" sz="3200" b="0" i="1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∩</m:t>
                    </m:r>
                    <m:r>
                      <a:rPr lang="ru-RU" sz="3200" b="0" i="1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𝐵</m:t>
                    </m:r>
                    <m:r>
                      <a:rPr lang="ru-RU" sz="3200" b="0" i="1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;</m:t>
                    </m:r>
                    <m:r>
                      <a:rPr lang="ru-RU" sz="3200" b="0" i="1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𝐴</m:t>
                    </m:r>
                    <m:r>
                      <a:rPr lang="ru-RU" sz="3200" b="0" i="1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\</m:t>
                    </m:r>
                    <m:r>
                      <a:rPr lang="ru-RU" sz="3200" b="0" i="1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𝐵</m:t>
                    </m:r>
                    <m:r>
                      <a:rPr lang="ru-RU" sz="3200" b="0" i="1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;</m:t>
                    </m:r>
                    <m:r>
                      <a:rPr lang="ru-RU" sz="3200" b="0" i="1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𝐵</m:t>
                    </m:r>
                    <m:r>
                      <a:rPr lang="ru-RU" sz="3200" b="0" i="1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\</m:t>
                    </m:r>
                    <m:r>
                      <a:rPr lang="ru-RU" sz="3200" b="0" i="1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𝐴</m:t>
                    </m:r>
                    <m:r>
                      <a:rPr lang="ru-RU" sz="3200" b="0" i="1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rPr>
                      <m:t>,</m:t>
                    </m:r>
                  </m:oMath>
                </a14:m>
                <a:r>
                  <a:rPr lang="ru-RU" sz="2400" i="1" dirty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ru-RU" sz="2400" i="1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если</a:t>
                </a:r>
                <a:r>
                  <a:rPr lang="en-US" sz="2400" i="1" dirty="0" smtClean="0">
                    <a:latin typeface="Cambria Math" pitchFamily="18" charset="0"/>
                    <a:ea typeface="Cambria Math" pitchFamily="18" charset="0"/>
                  </a:rPr>
                  <a:t/>
                </a:r>
                <a:br>
                  <a:rPr lang="en-US" sz="2400" i="1" dirty="0" smtClean="0">
                    <a:latin typeface="Cambria Math" pitchFamily="18" charset="0"/>
                    <a:ea typeface="Cambria Math" pitchFamily="18" charset="0"/>
                  </a:rPr>
                </a:br>
                <a14:m>
                  <m:oMath xmlns:m="http://schemas.openxmlformats.org/officeDocument/2006/math">
                    <m:r>
                      <a:rPr lang="ru-RU" sz="2400" b="1" i="1">
                        <a:latin typeface="Cambria Math"/>
                      </a:rPr>
                      <m:t>𝑨</m:t>
                    </m:r>
                    <m:r>
                      <a:rPr lang="ru-RU" sz="24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/>
                          </a:rPr>
                          <m:t>𝟓</m:t>
                        </m:r>
                        <m:r>
                          <a:rPr lang="ru-RU" sz="2400" b="1">
                            <a:latin typeface="Cambria Math"/>
                          </a:rPr>
                          <m:t>, </m:t>
                        </m:r>
                        <m:r>
                          <a:rPr lang="ru-RU" sz="2400" b="1" i="1">
                            <a:latin typeface="Cambria Math"/>
                          </a:rPr>
                          <m:t>𝟏𝟎</m:t>
                        </m:r>
                        <m:r>
                          <a:rPr lang="ru-RU" sz="2400" b="1">
                            <a:latin typeface="Cambria Math"/>
                          </a:rPr>
                          <m:t>, </m:t>
                        </m:r>
                        <m:r>
                          <a:rPr lang="ru-RU" sz="2400" b="1" i="1">
                            <a:latin typeface="Cambria Math"/>
                          </a:rPr>
                          <m:t>𝟏𝟓</m:t>
                        </m:r>
                        <m:r>
                          <a:rPr lang="ru-RU" sz="2400" b="1">
                            <a:latin typeface="Cambria Math"/>
                          </a:rPr>
                          <m:t>, </m:t>
                        </m:r>
                        <m:r>
                          <a:rPr lang="ru-RU" sz="2400" b="1" i="1">
                            <a:latin typeface="Cambria Math"/>
                          </a:rPr>
                          <m:t>𝟐𝟎</m:t>
                        </m:r>
                      </m:e>
                    </m:d>
                  </m:oMath>
                </a14:m>
                <a:r>
                  <a:rPr lang="ru-RU" sz="2400" b="1" i="1" dirty="0"/>
                  <a:t>,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𝑩</m:t>
                    </m:r>
                    <m:r>
                      <a:rPr lang="ru-RU" sz="24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/>
                          </a:rPr>
                          <m:t>𝟑</m:t>
                        </m:r>
                        <m:r>
                          <a:rPr lang="ru-RU" sz="2400" b="1">
                            <a:latin typeface="Cambria Math"/>
                          </a:rPr>
                          <m:t>, </m:t>
                        </m:r>
                        <m:r>
                          <a:rPr lang="ru-RU" sz="2400" b="1" i="1">
                            <a:latin typeface="Cambria Math"/>
                          </a:rPr>
                          <m:t>𝟔</m:t>
                        </m:r>
                        <m:r>
                          <a:rPr lang="ru-RU" sz="2400" b="1">
                            <a:latin typeface="Cambria Math"/>
                          </a:rPr>
                          <m:t>, </m:t>
                        </m:r>
                        <m:r>
                          <a:rPr lang="ru-RU" sz="2400" b="1" i="1">
                            <a:latin typeface="Cambria Math"/>
                          </a:rPr>
                          <m:t>𝟗</m:t>
                        </m:r>
                        <m:r>
                          <a:rPr lang="ru-RU" sz="2400" b="1">
                            <a:latin typeface="Cambria Math"/>
                          </a:rPr>
                          <m:t>,</m:t>
                        </m:r>
                        <m:r>
                          <a:rPr lang="ru-RU" sz="2400" b="1" i="1">
                            <a:latin typeface="Cambria Math"/>
                          </a:rPr>
                          <m:t>𝟏𝟐</m:t>
                        </m:r>
                        <m:r>
                          <a:rPr lang="ru-RU" sz="2400" b="1">
                            <a:latin typeface="Cambria Math"/>
                          </a:rPr>
                          <m:t>, </m:t>
                        </m:r>
                        <m:r>
                          <a:rPr lang="ru-RU" sz="2400" b="1" i="1">
                            <a:latin typeface="Cambria Math"/>
                          </a:rPr>
                          <m:t>𝟏𝟓</m:t>
                        </m:r>
                      </m:e>
                    </m:d>
                  </m:oMath>
                </a14:m>
                <a:r>
                  <a:rPr lang="ru-RU" sz="2400" i="1" dirty="0"/>
                  <a:t>.</a:t>
                </a:r>
                <a:r>
                  <a:rPr lang="en-US" sz="2400" i="1" dirty="0"/>
                  <a:t/>
                </a:r>
                <a:br>
                  <a:rPr lang="en-US" sz="2400" i="1" dirty="0"/>
                </a:br>
                <a:r>
                  <a:rPr lang="ru-RU" sz="2400" dirty="0"/>
                  <a:t/>
                </a:r>
                <a:br>
                  <a:rPr lang="ru-RU" sz="2400" dirty="0"/>
                </a:br>
                <a:endParaRPr lang="ru-RU" sz="2400" dirty="0"/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9552" y="260648"/>
                <a:ext cx="8075240" cy="194766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988840"/>
                <a:ext cx="7620000" cy="3614021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sz="3200" b="0" i="1">
                        <a:latin typeface="Cambria Math"/>
                      </a:rPr>
                      <m:t>𝐴</m:t>
                    </m:r>
                    <m:r>
                      <a:rPr lang="ru-RU" sz="3200" b="0" i="1">
                        <a:latin typeface="Cambria Math"/>
                      </a:rPr>
                      <m:t>∪</m:t>
                    </m:r>
                    <m:r>
                      <a:rPr lang="ru-RU" sz="3200" b="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3200" b="0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3200">
                            <a:latin typeface="Cambria Math"/>
                          </a:rPr>
                          <m:t>3</m:t>
                        </m:r>
                        <m:r>
                          <a:rPr lang="ru-RU" sz="3200" b="0">
                            <a:latin typeface="Cambria Math"/>
                          </a:rPr>
                          <m:t>, </m:t>
                        </m:r>
                        <m:r>
                          <a:rPr lang="en-US" sz="3200" b="0" i="0" smtClean="0">
                            <a:latin typeface="Cambria Math"/>
                          </a:rPr>
                          <m:t>5, </m:t>
                        </m:r>
                        <m:r>
                          <a:rPr lang="ru-RU" sz="3200" b="0">
                            <a:latin typeface="Cambria Math"/>
                          </a:rPr>
                          <m:t>6, 9,</m:t>
                        </m:r>
                        <m:r>
                          <a:rPr lang="en-US" sz="3200" b="0" i="0" smtClean="0">
                            <a:latin typeface="Cambria Math"/>
                          </a:rPr>
                          <m:t> 10,</m:t>
                        </m:r>
                        <m:r>
                          <a:rPr lang="ru-RU" sz="3200" b="0">
                            <a:latin typeface="Cambria Math"/>
                          </a:rPr>
                          <m:t>12, 15</m:t>
                        </m:r>
                        <m:r>
                          <a:rPr lang="en-US" sz="3200" b="0" i="0" smtClean="0">
                            <a:latin typeface="Cambria Math"/>
                          </a:rPr>
                          <m:t>, 20</m:t>
                        </m:r>
                      </m:e>
                    </m:d>
                  </m:oMath>
                </a14:m>
                <a:endParaRPr lang="en-US" sz="32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>
                          <a:latin typeface="Cambria Math"/>
                        </a:rPr>
                        <m:t>𝐴</m:t>
                      </m:r>
                      <m:r>
                        <a:rPr lang="ru-RU" sz="3200" b="0" i="1">
                          <a:latin typeface="Cambria Math"/>
                        </a:rPr>
                        <m:t>∩</m:t>
                      </m:r>
                      <m:r>
                        <a:rPr lang="ru-RU" sz="3200" b="0" i="1">
                          <a:latin typeface="Cambria Math"/>
                        </a:rPr>
                        <m:t>𝐵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>
                              <a:latin typeface="Cambria Math"/>
                            </a:rPr>
                            <m:t>15</m:t>
                          </m:r>
                        </m:e>
                      </m:d>
                    </m:oMath>
                  </m:oMathPara>
                </a14:m>
                <a:endParaRPr lang="en-US" sz="32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>
                          <a:latin typeface="Cambria Math"/>
                        </a:rPr>
                        <m:t>𝐴</m:t>
                      </m:r>
                      <m:r>
                        <a:rPr lang="ru-RU" sz="3200" b="0" i="1">
                          <a:latin typeface="Cambria Math"/>
                        </a:rPr>
                        <m:t>\</m:t>
                      </m:r>
                      <m:r>
                        <a:rPr lang="ru-RU" sz="3200" b="0" i="1">
                          <a:latin typeface="Cambria Math"/>
                        </a:rPr>
                        <m:t>𝐵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>
                              <a:latin typeface="Cambria Math"/>
                            </a:rPr>
                            <m:t>5, 10, 20</m:t>
                          </m:r>
                        </m:e>
                      </m:d>
                    </m:oMath>
                  </m:oMathPara>
                </a14:m>
                <a:endParaRPr lang="en-US" sz="32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>
                          <a:latin typeface="Cambria Math"/>
                        </a:rPr>
                        <m:t>𝐵</m:t>
                      </m:r>
                      <m:r>
                        <a:rPr lang="ru-RU" sz="3200" b="0" i="1">
                          <a:latin typeface="Cambria Math"/>
                        </a:rPr>
                        <m:t>\</m:t>
                      </m:r>
                      <m:r>
                        <a:rPr lang="ru-RU" sz="3200" b="0" i="1">
                          <a:latin typeface="Cambria Math"/>
                        </a:rPr>
                        <m:t>𝐴</m:t>
                      </m:r>
                      <m:r>
                        <a:rPr lang="ru-RU" sz="32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>
                              <a:latin typeface="Cambria Math"/>
                            </a:rPr>
                            <m:t>3, 6, 9,12</m:t>
                          </m:r>
                        </m:e>
                      </m:d>
                    </m:oMath>
                  </m:oMathPara>
                </a14:m>
                <a:endParaRPr lang="en-US" sz="3200" b="0" dirty="0" smtClean="0"/>
              </a:p>
              <a:p>
                <a:endParaRPr lang="en-US" sz="3200" b="0" dirty="0" smtClean="0"/>
              </a:p>
              <a:p>
                <a:endParaRPr lang="en-US" sz="3200" b="0" dirty="0" smtClean="0"/>
              </a:p>
              <a:p>
                <a:endParaRPr lang="en-US" sz="3200" b="0" dirty="0" smtClean="0"/>
              </a:p>
              <a:p>
                <a:endParaRPr lang="en-US" sz="3200" b="0" dirty="0" smtClean="0"/>
              </a:p>
              <a:p>
                <a:endParaRPr lang="ru-RU" sz="3200" b="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988840"/>
                <a:ext cx="7620000" cy="3614021"/>
              </a:xfrm>
              <a:blipFill rotWithShape="1">
                <a:blip r:embed="rId3"/>
                <a:stretch>
                  <a:fillRect t="-21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04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779096" cy="1371600"/>
          </a:xfrm>
        </p:spPr>
        <p:txBody>
          <a:bodyPr>
            <a:normAutofit/>
          </a:bodyPr>
          <a:lstStyle/>
          <a:p>
            <a:pPr lvl="0"/>
            <a:r>
              <a:rPr lang="ru-RU" sz="2700" b="1" i="1" dirty="0"/>
              <a:t>Установите соответствие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8979" t="47693" r="39711" b="28788"/>
          <a:stretch/>
        </p:blipFill>
        <p:spPr bwMode="auto">
          <a:xfrm>
            <a:off x="755576" y="1340768"/>
            <a:ext cx="7632848" cy="2304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395536" y="4149080"/>
                <a:ext cx="849694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b="1" i="1"/>
                      <m:t>𝑨</m:t>
                    </m:r>
                    <m:r>
                      <a:rPr lang="en-US" b="1" i="1"/>
                      <m:t>\</m:t>
                    </m:r>
                    <m:r>
                      <m:rPr>
                        <m:lit/>
                      </m:rPr>
                      <a:rPr lang="en-US" b="1" i="1"/>
                      <m:t>(</m:t>
                    </m:r>
                    <m:r>
                      <a:rPr lang="en-US" b="1" i="1"/>
                      <m:t>𝑩</m:t>
                    </m:r>
                    <m:r>
                      <a:rPr lang="en-US" b="1" i="1"/>
                      <m:t>∪</m:t>
                    </m:r>
                    <m:r>
                      <a:rPr lang="en-US" b="1" i="1"/>
                      <m:t>𝑪</m:t>
                    </m:r>
                    <m:r>
                      <a:rPr lang="en-US" b="1" i="1"/>
                      <m:t>)</m:t>
                    </m:r>
                  </m:oMath>
                </a14:m>
                <a:r>
                  <a:rPr lang="en-US" b="1" dirty="0"/>
                  <a:t>	</a:t>
                </a:r>
                <a:r>
                  <a:rPr lang="en-US" b="1" dirty="0" smtClean="0"/>
                  <a:t>b</a:t>
                </a:r>
                <a:r>
                  <a:rPr lang="en-US" b="1" dirty="0"/>
                  <a:t>) </a:t>
                </a:r>
                <a14:m>
                  <m:oMath xmlns:m="http://schemas.openxmlformats.org/officeDocument/2006/math">
                    <m:r>
                      <a:rPr lang="ru-RU" b="1" i="1"/>
                      <m:t>𝑨</m:t>
                    </m:r>
                    <m:r>
                      <a:rPr lang="en-US" b="1" i="1"/>
                      <m:t>∩</m:t>
                    </m:r>
                    <m:r>
                      <a:rPr lang="ru-RU" b="1" i="1"/>
                      <m:t>𝑩</m:t>
                    </m:r>
                  </m:oMath>
                </a14:m>
                <a:r>
                  <a:rPr lang="en-US" b="1" dirty="0"/>
                  <a:t>		c) </a:t>
                </a:r>
                <a14:m>
                  <m:oMath xmlns:m="http://schemas.openxmlformats.org/officeDocument/2006/math">
                    <m:r>
                      <a:rPr lang="en-US" b="1" i="1"/>
                      <m:t>(</m:t>
                    </m:r>
                    <m:r>
                      <a:rPr lang="ru-RU" b="1" i="1"/>
                      <m:t>𝑨</m:t>
                    </m:r>
                    <m:r>
                      <a:rPr lang="en-US" b="1" i="1"/>
                      <m:t>∩</m:t>
                    </m:r>
                    <m:r>
                      <a:rPr lang="ru-RU" b="1" i="1"/>
                      <m:t>𝑩</m:t>
                    </m:r>
                    <m:r>
                      <a:rPr lang="en-US" b="1" i="1"/>
                      <m:t>)∪(</m:t>
                    </m:r>
                    <m:r>
                      <a:rPr lang="ru-RU" b="1" i="1"/>
                      <m:t>𝑨</m:t>
                    </m:r>
                    <m:r>
                      <a:rPr lang="en-US" b="1" i="1"/>
                      <m:t>∩</m:t>
                    </m:r>
                    <m:r>
                      <a:rPr lang="ru-RU" b="1" i="1"/>
                      <m:t>𝑪</m:t>
                    </m:r>
                    <m:r>
                      <a:rPr lang="en-US" b="1" i="1"/>
                      <m:t>)</m:t>
                    </m:r>
                  </m:oMath>
                </a14:m>
                <a:r>
                  <a:rPr lang="en-US" b="1" dirty="0"/>
                  <a:t> 		d) B\A</a:t>
                </a:r>
                <a:endParaRPr lang="ru-RU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149080"/>
                <a:ext cx="8496944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2627784" y="5373216"/>
            <a:ext cx="3605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Ответ: 1 – </a:t>
            </a:r>
            <a:r>
              <a:rPr lang="en-US" i="1" dirty="0"/>
              <a:t>b</a:t>
            </a:r>
            <a:r>
              <a:rPr lang="ru-RU" i="1" dirty="0"/>
              <a:t>, 2 – а, 3 – </a:t>
            </a:r>
            <a:r>
              <a:rPr lang="en-US" i="1" dirty="0"/>
              <a:t>d</a:t>
            </a:r>
            <a:r>
              <a:rPr lang="ru-RU" i="1" dirty="0"/>
              <a:t>, 4 – 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41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Морской бой</a:t>
            </a:r>
            <a:endParaRPr lang="ru-RU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2" t="26416" r="33731" b="36846"/>
          <a:stretch/>
        </p:blipFill>
        <p:spPr bwMode="auto">
          <a:xfrm>
            <a:off x="251520" y="1644748"/>
            <a:ext cx="8414756" cy="437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971600" y="2276872"/>
            <a:ext cx="136815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3995936" y="2265469"/>
            <a:ext cx="136815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5508104" y="2293640"/>
            <a:ext cx="136815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7092280" y="2293640"/>
            <a:ext cx="136815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4" action="ppaction://hlinksldjump"/>
          </p:cNvPr>
          <p:cNvSpPr/>
          <p:nvPr/>
        </p:nvSpPr>
        <p:spPr>
          <a:xfrm>
            <a:off x="2500477" y="2308687"/>
            <a:ext cx="136815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5" action="ppaction://hlinksldjump"/>
          </p:cNvPr>
          <p:cNvSpPr/>
          <p:nvPr/>
        </p:nvSpPr>
        <p:spPr>
          <a:xfrm>
            <a:off x="971600" y="3324046"/>
            <a:ext cx="136815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>
            <a:off x="2506462" y="3310136"/>
            <a:ext cx="136815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4" action="ppaction://hlinksldjump"/>
          </p:cNvPr>
          <p:cNvSpPr/>
          <p:nvPr/>
        </p:nvSpPr>
        <p:spPr>
          <a:xfrm>
            <a:off x="4001921" y="3334282"/>
            <a:ext cx="136815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4" action="ppaction://hlinksldjump"/>
          </p:cNvPr>
          <p:cNvSpPr/>
          <p:nvPr/>
        </p:nvSpPr>
        <p:spPr>
          <a:xfrm>
            <a:off x="5532286" y="3310136"/>
            <a:ext cx="136815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4" action="ppaction://hlinksldjump"/>
          </p:cNvPr>
          <p:cNvSpPr/>
          <p:nvPr/>
        </p:nvSpPr>
        <p:spPr>
          <a:xfrm>
            <a:off x="7092280" y="3334282"/>
            <a:ext cx="136815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6" action="ppaction://hlinksldjump"/>
          </p:cNvPr>
          <p:cNvSpPr/>
          <p:nvPr/>
        </p:nvSpPr>
        <p:spPr>
          <a:xfrm>
            <a:off x="4001921" y="5180820"/>
            <a:ext cx="136815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7" action="ppaction://hlinksldjump"/>
          </p:cNvPr>
          <p:cNvSpPr/>
          <p:nvPr/>
        </p:nvSpPr>
        <p:spPr>
          <a:xfrm>
            <a:off x="5580053" y="5214677"/>
            <a:ext cx="136815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rId8" action="ppaction://hlinksldjump"/>
          </p:cNvPr>
          <p:cNvSpPr/>
          <p:nvPr/>
        </p:nvSpPr>
        <p:spPr>
          <a:xfrm>
            <a:off x="7092280" y="5229200"/>
            <a:ext cx="136815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hlinkClick r:id="rId9" action="ppaction://hlinksldjump"/>
          </p:cNvPr>
          <p:cNvSpPr/>
          <p:nvPr/>
        </p:nvSpPr>
        <p:spPr>
          <a:xfrm>
            <a:off x="2511785" y="4260901"/>
            <a:ext cx="136815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hlinkClick r:id="rId4" action="ppaction://hlinksldjump"/>
          </p:cNvPr>
          <p:cNvSpPr/>
          <p:nvPr/>
        </p:nvSpPr>
        <p:spPr>
          <a:xfrm>
            <a:off x="4001921" y="4268250"/>
            <a:ext cx="136815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hlinkClick r:id="rId4" action="ppaction://hlinksldjump"/>
          </p:cNvPr>
          <p:cNvSpPr/>
          <p:nvPr/>
        </p:nvSpPr>
        <p:spPr>
          <a:xfrm>
            <a:off x="5580053" y="4297295"/>
            <a:ext cx="136815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hlinkClick r:id="rId10" action="ppaction://hlinksldjump"/>
          </p:cNvPr>
          <p:cNvSpPr/>
          <p:nvPr/>
        </p:nvSpPr>
        <p:spPr>
          <a:xfrm>
            <a:off x="7092280" y="4297295"/>
            <a:ext cx="136815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hlinkClick r:id="rId11" action="ppaction://hlinksldjump"/>
          </p:cNvPr>
          <p:cNvSpPr/>
          <p:nvPr/>
        </p:nvSpPr>
        <p:spPr>
          <a:xfrm>
            <a:off x="971600" y="4198319"/>
            <a:ext cx="136815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hlinkClick r:id="rId4" action="ppaction://hlinksldjump"/>
          </p:cNvPr>
          <p:cNvSpPr/>
          <p:nvPr/>
        </p:nvSpPr>
        <p:spPr>
          <a:xfrm>
            <a:off x="971600" y="5166005"/>
            <a:ext cx="136815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hlinkClick r:id="rId4" action="ppaction://hlinksldjump"/>
          </p:cNvPr>
          <p:cNvSpPr/>
          <p:nvPr/>
        </p:nvSpPr>
        <p:spPr>
          <a:xfrm>
            <a:off x="2554744" y="5169417"/>
            <a:ext cx="136815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2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А1: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:r>
                  <a:rPr lang="ru-RU" dirty="0" smtClean="0"/>
                  <a:t>Сколько </a:t>
                </a:r>
                <a:r>
                  <a:rPr lang="ru-RU" dirty="0"/>
                  <a:t>подмножеств у </a:t>
                </a:r>
                <a:r>
                  <a:rPr lang="ru-RU" dirty="0" smtClean="0"/>
                  <a:t>множества</a:t>
                </a:r>
              </a:p>
              <a:p>
                <a:pPr algn="ctr"/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ru-RU" i="1"/>
                      <m:t>𝐴</m:t>
                    </m:r>
                    <m:r>
                      <a:rPr lang="ru-RU" i="1"/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i="1"/>
                        </m:ctrlPr>
                      </m:dPr>
                      <m:e>
                        <m:r>
                          <a:rPr lang="ru-RU"/>
                          <m:t>1</m:t>
                        </m:r>
                      </m:e>
                    </m:d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11560" y="60932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41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ru-RU" dirty="0"/>
              <a:t>2: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Встретились </a:t>
            </a:r>
            <a:r>
              <a:rPr lang="ru-RU" dirty="0"/>
              <a:t>6 студентов. Каждый, здороваясь, пожал каждому руку. Сколько всего рукопожатий было сделано?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021288"/>
            <a:ext cx="807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2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27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lvl="0" algn="ctr"/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Какие из перечисленных чисел принадлежат множеству натуральных чисел 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600" b="1" i="1" smtClean="0">
                        <a:solidFill>
                          <a:srgbClr val="C00000"/>
                        </a:solidFill>
                      </a:rPr>
                      <m:t>𝟏</m:t>
                    </m:r>
                    <m:r>
                      <a:rPr lang="ru-RU" sz="3600" b="1">
                        <a:solidFill>
                          <a:srgbClr val="C00000"/>
                        </a:solidFill>
                      </a:rPr>
                      <m:t>; </m:t>
                    </m:r>
                    <m:r>
                      <a:rPr lang="ru-RU" sz="3600" b="1" i="1">
                        <a:solidFill>
                          <a:srgbClr val="C00000"/>
                        </a:solidFill>
                      </a:rPr>
                      <m:t>−</m:t>
                    </m:r>
                    <m:r>
                      <a:rPr lang="ru-RU" sz="3600" b="1" i="1">
                        <a:solidFill>
                          <a:srgbClr val="C00000"/>
                        </a:solidFill>
                      </a:rPr>
                      <m:t>𝟕</m:t>
                    </m:r>
                    <m:r>
                      <a:rPr lang="ru-RU" sz="3600" b="1">
                        <a:solidFill>
                          <a:srgbClr val="C00000"/>
                        </a:solidFill>
                      </a:rPr>
                      <m:t>; </m:t>
                    </m:r>
                    <m:r>
                      <a:rPr lang="ru-RU" sz="3600" b="1" i="1">
                        <a:solidFill>
                          <a:srgbClr val="C00000"/>
                        </a:solidFill>
                      </a:rPr>
                      <m:t>𝟐</m:t>
                    </m:r>
                    <m:r>
                      <a:rPr lang="ru-RU" sz="3600" b="1">
                        <a:solidFill>
                          <a:srgbClr val="C00000"/>
                        </a:solidFill>
                      </a:rPr>
                      <m:t>; </m:t>
                    </m:r>
                    <m:f>
                      <m:fPr>
                        <m:ctrlPr>
                          <a:rPr lang="ru-RU" sz="3600" b="1" i="1">
                            <a:solidFill>
                              <a:srgbClr val="C00000"/>
                            </a:solidFill>
                          </a:rPr>
                        </m:ctrlPr>
                      </m:fPr>
                      <m:num>
                        <m:r>
                          <a:rPr lang="ru-RU" sz="3600" b="1" i="1">
                            <a:solidFill>
                              <a:srgbClr val="C00000"/>
                            </a:solidFill>
                          </a:rPr>
                          <m:t>𝟒</m:t>
                        </m:r>
                      </m:num>
                      <m:den>
                        <m:r>
                          <a:rPr lang="ru-RU" sz="3600" b="1" i="1">
                            <a:solidFill>
                              <a:srgbClr val="C00000"/>
                            </a:solidFill>
                          </a:rPr>
                          <m:t>𝟑</m:t>
                        </m:r>
                      </m:den>
                    </m:f>
                    <m:r>
                      <a:rPr lang="ru-RU" sz="3600" b="1" i="1">
                        <a:solidFill>
                          <a:srgbClr val="C00000"/>
                        </a:solidFill>
                      </a:rPr>
                      <m:t>;</m:t>
                    </m:r>
                    <m:r>
                      <a:rPr lang="ru-RU" sz="3600" b="1" i="1">
                        <a:solidFill>
                          <a:srgbClr val="C00000"/>
                        </a:solidFill>
                      </a:rPr>
                      <m:t>𝟎</m:t>
                    </m:r>
                    <m:r>
                      <a:rPr lang="ru-RU" sz="3600" b="1" i="1">
                        <a:solidFill>
                          <a:srgbClr val="C00000"/>
                        </a:solidFill>
                      </a:rPr>
                      <m:t>,</m:t>
                    </m:r>
                    <m:r>
                      <a:rPr lang="ru-RU" sz="3600" b="1" i="1">
                        <a:solidFill>
                          <a:srgbClr val="C00000"/>
                        </a:solidFill>
                      </a:rPr>
                      <m:t>𝟖</m:t>
                    </m:r>
                    <m:r>
                      <a:rPr lang="ru-RU" sz="3600" b="1" i="1">
                        <a:solidFill>
                          <a:srgbClr val="C00000"/>
                        </a:solidFill>
                      </a:rPr>
                      <m:t>; −</m:t>
                    </m:r>
                    <m:r>
                      <a:rPr lang="ru-RU" sz="3600" b="1" i="1">
                        <a:solidFill>
                          <a:srgbClr val="C00000"/>
                        </a:solidFill>
                      </a:rPr>
                      <m:t>𝟏𝟐</m:t>
                    </m:r>
                  </m:oMath>
                </a14:m>
                <a:r>
                  <a:rPr lang="ru-RU" sz="2800" b="1" dirty="0">
                    <a:latin typeface="Times New Roman" pitchFamily="18" charset="0"/>
                    <a:cs typeface="Times New Roman" pitchFamily="18" charset="0"/>
                  </a:rPr>
                  <a:t>?</a:t>
                </a:r>
                <a:br>
                  <a:rPr lang="ru-RU" sz="2800" b="1" dirty="0">
                    <a:latin typeface="Times New Roman" pitchFamily="18" charset="0"/>
                    <a:cs typeface="Times New Roman" pitchFamily="18" charset="0"/>
                  </a:rPr>
                </a:br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1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60932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7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ru-RU" dirty="0"/>
              <a:t>3: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:r>
                  <a:rPr lang="ru-RU" dirty="0" smtClean="0"/>
                  <a:t>Каким </a:t>
                </a:r>
                <a:r>
                  <a:rPr lang="ru-RU" dirty="0"/>
                  <a:t>способом задано множество </a:t>
                </a:r>
                <a:endParaRPr lang="ru-RU" i="1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i="1"/>
                      <m:t>𝑋</m:t>
                    </m:r>
                    <m:r>
                      <a:rPr lang="ru-RU" i="1"/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ru-RU" i="1"/>
                          <m:t>|</m:t>
                        </m:r>
                        <m:r>
                          <a:rPr lang="en-US" i="1"/>
                          <m:t>𝑥</m:t>
                        </m:r>
                        <m:r>
                          <a:rPr lang="ru-RU" i="1"/>
                          <m:t>=2</m:t>
                        </m:r>
                        <m:r>
                          <a:rPr lang="en-US" i="1"/>
                          <m:t>𝑛</m:t>
                        </m:r>
                        <m:r>
                          <a:rPr lang="en-US" i="1"/>
                          <m:t> </m:t>
                        </m:r>
                        <m:r>
                          <a:rPr lang="ru-RU" i="1"/>
                          <m:t>и </m:t>
                        </m:r>
                        <m:r>
                          <a:rPr lang="ru-RU" i="1"/>
                          <m:t>𝑛</m:t>
                        </m:r>
                        <m:r>
                          <a:rPr lang="ru-RU" i="1"/>
                          <m:t>∈</m:t>
                        </m:r>
                        <m:r>
                          <a:rPr lang="en-US" i="1"/>
                          <m:t>𝑁</m:t>
                        </m:r>
                      </m:e>
                    </m:d>
                  </m:oMath>
                </a14:m>
                <a:r>
                  <a:rPr lang="ru-RU" dirty="0"/>
                  <a:t>?</a:t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395536" y="6165304"/>
            <a:ext cx="807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06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B1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Какая </a:t>
            </a:r>
            <a:r>
              <a:rPr lang="ru-RU" dirty="0"/>
              <a:t>операция изображена на рисунке </a:t>
            </a:r>
          </a:p>
          <a:p>
            <a:endParaRPr lang="ru-RU" dirty="0"/>
          </a:p>
        </p:txBody>
      </p:sp>
      <p:pic>
        <p:nvPicPr>
          <p:cNvPr id="4" name="Рисунок 3" descr="457806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800" y="2276872"/>
            <a:ext cx="33478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6021288"/>
            <a:ext cx="807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9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ru-RU" dirty="0"/>
              <a:t>4: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:r>
                  <a:rPr lang="ru-RU" dirty="0" smtClean="0"/>
                  <a:t>Чему </a:t>
                </a:r>
                <a:r>
                  <a:rPr lang="ru-RU" dirty="0"/>
                  <a:t>равно </a:t>
                </a:r>
                <a14:m>
                  <m:oMath xmlns:m="http://schemas.openxmlformats.org/officeDocument/2006/math">
                    <m:r>
                      <a:rPr lang="ru-RU" i="1"/>
                      <m:t>𝐴</m:t>
                    </m:r>
                    <m:r>
                      <a:rPr lang="ru-RU" i="1"/>
                      <m:t>∪</m:t>
                    </m:r>
                    <m:r>
                      <a:rPr lang="ru-RU" i="1"/>
                      <m:t>𝐵</m:t>
                    </m:r>
                  </m:oMath>
                </a14:m>
                <a:r>
                  <a:rPr lang="ru-RU" dirty="0"/>
                  <a:t>, если </a:t>
                </a:r>
                <a14:m>
                  <m:oMath xmlns:m="http://schemas.openxmlformats.org/officeDocument/2006/math">
                    <m:r>
                      <a:rPr lang="ru-RU" i="1"/>
                      <m:t>𝐴</m:t>
                    </m:r>
                    <m:r>
                      <a:rPr lang="ru-RU" i="1"/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i="1"/>
                        </m:ctrlPr>
                      </m:dPr>
                      <m:e>
                        <m:r>
                          <a:rPr lang="ru-RU"/>
                          <m:t> 2, 3</m:t>
                        </m:r>
                      </m:e>
                    </m:d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r>
                      <a:rPr lang="ru-RU" i="1"/>
                      <m:t>В=</m:t>
                    </m:r>
                    <m:d>
                      <m:dPr>
                        <m:begChr m:val="{"/>
                        <m:endChr m:val="}"/>
                        <m:ctrlPr>
                          <a:rPr lang="ru-RU" i="1"/>
                        </m:ctrlPr>
                      </m:dPr>
                      <m:e>
                        <m:r>
                          <a:rPr lang="ru-RU"/>
                          <m:t> 3</m:t>
                        </m:r>
                      </m:e>
                    </m:d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395536" y="6093296"/>
            <a:ext cx="807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35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ru-RU" dirty="0"/>
              <a:t>4: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:r>
                  <a:rPr lang="ru-RU" dirty="0" smtClean="0"/>
                  <a:t>Каким </a:t>
                </a:r>
                <a:r>
                  <a:rPr lang="ru-RU" dirty="0"/>
                  <a:t>способом задано множество </a:t>
                </a:r>
                <a:endParaRPr lang="ru-RU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ru-RU" i="1"/>
                      <m:t>𝐴</m:t>
                    </m:r>
                    <m:r>
                      <a:rPr lang="ru-RU" i="1"/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i="1"/>
                        </m:ctrlPr>
                      </m:dPr>
                      <m:e>
                        <m:r>
                          <a:rPr lang="ru-RU" i="1"/>
                          <m:t>перечислить 3 препарата</m:t>
                        </m:r>
                      </m:e>
                    </m:d>
                  </m:oMath>
                </a14:m>
                <a:r>
                  <a:rPr lang="ru-RU" dirty="0"/>
                  <a:t>.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323528" y="6093296"/>
            <a:ext cx="807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31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ru-RU" dirty="0"/>
              <a:t>4: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Какая операция </a:t>
            </a:r>
            <a:r>
              <a:rPr lang="ru-RU" dirty="0"/>
              <a:t>изображена на </a:t>
            </a:r>
            <a:r>
              <a:rPr lang="ru-RU" dirty="0" smtClean="0"/>
              <a:t>рисунке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457806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2492897"/>
            <a:ext cx="417646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6165304"/>
            <a:ext cx="807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74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ru-RU" dirty="0"/>
              <a:t>3: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Несколько </a:t>
            </a:r>
            <a:r>
              <a:rPr lang="ru-RU" dirty="0"/>
              <a:t>мальчиков встретились на вокзале, чтобы поехать за город в лес. При встрече все они поздоровались друг с другом за руку. Сколько мальчиков поехало за город, если всего было10 рукопожатий?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165304"/>
            <a:ext cx="807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2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77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237312"/>
            <a:ext cx="807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2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41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Текстовые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772744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Задача1. </a:t>
            </a:r>
            <a:endParaRPr lang="ru-RU" dirty="0" smtClean="0">
              <a:solidFill>
                <a:srgbClr val="C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/>
              <a:t>Иван </a:t>
            </a:r>
            <a:r>
              <a:rPr lang="ru-RU" dirty="0"/>
              <a:t>не Иванов, Петр не Петров, Сергей не Сергеев. Сергей живет в одном доме с Петровым. Кто есть кто? </a:t>
            </a:r>
            <a:endParaRPr lang="ru-RU" dirty="0" smtClean="0"/>
          </a:p>
          <a:p>
            <a:pPr algn="ctr">
              <a:lnSpc>
                <a:spcPct val="150000"/>
              </a:lnSpc>
            </a:pPr>
            <a:r>
              <a:rPr lang="ru-RU" sz="1600" b="0" i="1" dirty="0"/>
              <a:t>ответ: Сергей Иванов, Петр Сергеев, Иван </a:t>
            </a:r>
            <a:r>
              <a:rPr lang="ru-RU" sz="1600" b="0" i="1" dirty="0" smtClean="0"/>
              <a:t>Петров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</a:rPr>
              <a:t>Задача2.</a:t>
            </a:r>
          </a:p>
          <a:p>
            <a:pPr algn="just">
              <a:lnSpc>
                <a:spcPct val="150000"/>
              </a:lnSpc>
            </a:pPr>
            <a:r>
              <a:rPr lang="ru-RU" dirty="0"/>
              <a:t>В отделении стационара работает 5 медсестер. Нужно составить график дежурств по 2 человека на смену, причем каждая медсестра должна отдежурить с каждой из остальных. На сколько смен будет составлен график?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1700" b="0" i="1" dirty="0"/>
              <a:t>ответ</a:t>
            </a:r>
            <a:r>
              <a:rPr lang="ru-RU" sz="1700" b="0" i="1" dirty="0" smtClean="0"/>
              <a:t>: 10</a:t>
            </a:r>
            <a:endParaRPr lang="ru-RU" sz="1700" dirty="0">
              <a:solidFill>
                <a:srgbClr val="C00000"/>
              </a:solidFill>
            </a:endParaRPr>
          </a:p>
          <a:p>
            <a:pPr algn="just">
              <a:lnSpc>
                <a:spcPct val="150000"/>
              </a:lnSpc>
            </a:pPr>
            <a:endParaRPr lang="ru-RU" sz="1600" b="0" dirty="0"/>
          </a:p>
        </p:txBody>
      </p:sp>
    </p:spTree>
    <p:extLst>
      <p:ext uri="{BB962C8B-B14F-4D97-AF65-F5344CB8AC3E}">
        <p14:creationId xmlns:p14="http://schemas.microsoft.com/office/powerpoint/2010/main" val="57899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3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200000"/>
              </a:lnSpc>
            </a:pPr>
            <a:r>
              <a:rPr lang="ru-RU" dirty="0" smtClean="0"/>
              <a:t>Из </a:t>
            </a:r>
            <a:r>
              <a:rPr lang="ru-RU" dirty="0"/>
              <a:t>100 первокурсников колледжа посещают кружок педиатрии 30 человек, кружок хирургии – 28, кружок основ сестринского дела – 42. Кружки педиатрии и хирургии посещают 8 человек, кружки хирургии и основ сестринского дела – 10, кружки педиатрии и основ сестринского дела – 5, а все три – 3 человека. Сколько студентов не посещают ни один кружок?</a:t>
            </a:r>
          </a:p>
          <a:p>
            <a:pPr algn="just">
              <a:lnSpc>
                <a:spcPct val="20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90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 </a:t>
            </a:r>
            <a:r>
              <a:rPr lang="ru-RU" dirty="0" smtClean="0"/>
              <a:t>4.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ru-RU" dirty="0" smtClean="0"/>
              <a:t>В </a:t>
            </a:r>
            <a:r>
              <a:rPr lang="ru-RU" dirty="0"/>
              <a:t>ЛПУ работают 36 человек. Из них на стажировке в Германии побывали 18 человек, во Франции – 14 человек, в Италии – 10 человек. Кроме того, известно, что все три страны посетили 2 человека, Германию и Францию – 8, Германию и Италию – 5, Францию и Италию – 3. Сколько сотрудников не прошли стажировку за рубежом?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45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lvl="0" algn="ctr"/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Решите 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неравенство</a:t>
                </a: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𝟔</m:t>
                      </m:r>
                      <m:r>
                        <a:rPr lang="ru-RU" sz="36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ru-RU" sz="36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&lt;</m:t>
                      </m:r>
                      <m:r>
                        <a:rPr lang="ru-RU" sz="36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𝟐𝟒</m:t>
                      </m:r>
                    </m:oMath>
                  </m:oMathPara>
                </a14:m>
                <a:endParaRPr lang="ru-RU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2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60932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94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lvl="0" algn="ctr"/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Решите 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уравнение</a:t>
                </a: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i="1" smtClean="0">
                          <a:solidFill>
                            <a:srgbClr val="C00000"/>
                          </a:solidFill>
                        </a:rPr>
                        <m:t>3</m:t>
                      </m:r>
                      <m:r>
                        <a:rPr lang="ru-RU" sz="3600" i="1" smtClean="0">
                          <a:solidFill>
                            <a:srgbClr val="C00000"/>
                          </a:solidFill>
                        </a:rPr>
                        <m:t>𝑥</m:t>
                      </m:r>
                      <m:r>
                        <a:rPr lang="ru-RU" sz="3600" i="1" smtClean="0">
                          <a:solidFill>
                            <a:srgbClr val="C00000"/>
                          </a:solidFill>
                        </a:rPr>
                        <m:t>+12=0</m:t>
                      </m:r>
                    </m:oMath>
                  </m:oMathPara>
                </a14:m>
                <a:endParaRPr lang="ru-RU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3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60932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57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latin typeface="Monotype Corsiva" pitchFamily="66" charset="0"/>
              </a:rPr>
              <a:t>Многое, мыслимое как единое</a:t>
            </a: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379402" y="5007049"/>
            <a:ext cx="4032448" cy="914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                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             Георг Кантор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60932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вперед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73016"/>
            <a:ext cx="2577548" cy="23484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07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lvl="0" algn="ctr"/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Какие из перечисленных чисел принадлежат множеству целых чисел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ru-RU" sz="3600" i="1" smtClean="0">
                        <a:solidFill>
                          <a:srgbClr val="C00000"/>
                        </a:solidFill>
                      </a:rPr>
                      <m:t>−12;0; </m:t>
                    </m:r>
                    <m:f>
                      <m:fPr>
                        <m:ctrlPr>
                          <a:rPr lang="ru-RU" sz="3600" i="1">
                            <a:solidFill>
                              <a:srgbClr val="C00000"/>
                            </a:solidFill>
                          </a:rPr>
                        </m:ctrlPr>
                      </m:fPr>
                      <m:num>
                        <m:r>
                          <a:rPr lang="ru-RU" sz="3600" i="1">
                            <a:solidFill>
                              <a:srgbClr val="C00000"/>
                            </a:solidFill>
                          </a:rPr>
                          <m:t>1</m:t>
                        </m:r>
                      </m:num>
                      <m:den>
                        <m:r>
                          <a:rPr lang="ru-RU" sz="3600" i="1">
                            <a:solidFill>
                              <a:srgbClr val="C00000"/>
                            </a:solidFill>
                          </a:rPr>
                          <m:t>5</m:t>
                        </m:r>
                      </m:den>
                    </m:f>
                    <m:r>
                      <a:rPr lang="ru-RU" sz="3600" i="1">
                        <a:solidFill>
                          <a:srgbClr val="C00000"/>
                        </a:solidFill>
                      </a:rPr>
                      <m:t>;24;0,7;6</m:t>
                    </m:r>
                    <m:f>
                      <m:fPr>
                        <m:ctrlPr>
                          <a:rPr lang="ru-RU" sz="3600" i="1">
                            <a:solidFill>
                              <a:srgbClr val="C00000"/>
                            </a:solidFill>
                          </a:rPr>
                        </m:ctrlPr>
                      </m:fPr>
                      <m:num>
                        <m:r>
                          <a:rPr lang="ru-RU" sz="3600" i="1">
                            <a:solidFill>
                              <a:srgbClr val="C00000"/>
                            </a:solidFill>
                          </a:rPr>
                          <m:t>1</m:t>
                        </m:r>
                      </m:num>
                      <m:den>
                        <m:r>
                          <a:rPr lang="ru-RU" sz="3600" i="1">
                            <a:solidFill>
                              <a:srgbClr val="C00000"/>
                            </a:solidFill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36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r="-12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5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60932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71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lvl="0" algn="ctr"/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Решите 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уравнение</a:t>
                </a: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600" b="1" i="1" smtClean="0">
                              <a:solidFill>
                                <a:srgbClr val="C00000"/>
                              </a:solidFill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rgbClr val="C00000"/>
                              </a:solidFill>
                            </a:rPr>
                            <m:t>𝒙</m:t>
                          </m:r>
                        </m:e>
                        <m:sup>
                          <m:r>
                            <a:rPr lang="ru-RU" sz="3600" b="1" i="1">
                              <a:solidFill>
                                <a:srgbClr val="C00000"/>
                              </a:solidFill>
                            </a:rPr>
                            <m:t>𝟐</m:t>
                          </m:r>
                        </m:sup>
                      </m:sSup>
                      <m:r>
                        <a:rPr lang="ru-RU" sz="3600" b="1" i="1">
                          <a:solidFill>
                            <a:srgbClr val="C00000"/>
                          </a:solidFill>
                        </a:rPr>
                        <m:t>−</m:t>
                      </m:r>
                      <m:r>
                        <a:rPr lang="ru-RU" sz="3600" b="1" i="1">
                          <a:solidFill>
                            <a:srgbClr val="C00000"/>
                          </a:solidFill>
                        </a:rPr>
                        <m:t>𝟔</m:t>
                      </m:r>
                      <m:r>
                        <a:rPr lang="ru-RU" sz="3600" b="1" i="1">
                          <a:solidFill>
                            <a:srgbClr val="C00000"/>
                          </a:solidFill>
                        </a:rPr>
                        <m:t>𝒙</m:t>
                      </m:r>
                      <m:r>
                        <a:rPr lang="ru-RU" sz="3600" b="1" i="1">
                          <a:solidFill>
                            <a:srgbClr val="C00000"/>
                          </a:solidFill>
                        </a:rPr>
                        <m:t>+</m:t>
                      </m:r>
                      <m:r>
                        <a:rPr lang="ru-RU" sz="3600" b="1" i="1">
                          <a:solidFill>
                            <a:srgbClr val="C00000"/>
                          </a:solidFill>
                        </a:rPr>
                        <m:t>𝟗</m:t>
                      </m:r>
                      <m:r>
                        <a:rPr lang="ru-RU" sz="3600" b="1" i="1">
                          <a:solidFill>
                            <a:srgbClr val="C00000"/>
                          </a:solidFill>
                        </a:rPr>
                        <m:t>=</m:t>
                      </m:r>
                      <m:r>
                        <a:rPr lang="ru-RU" sz="3600" b="1" i="1">
                          <a:solidFill>
                            <a:srgbClr val="C00000"/>
                          </a:solidFill>
                        </a:rPr>
                        <m:t>𝟎</m:t>
                      </m:r>
                    </m:oMath>
                  </m:oMathPara>
                </a14:m>
                <a:endParaRPr lang="ru-RU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6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60932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30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581</TotalTime>
  <Words>1140</Words>
  <Application>Microsoft Office PowerPoint</Application>
  <PresentationFormat>Экран (4:3)</PresentationFormat>
  <Paragraphs>167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Главная</vt:lpstr>
      <vt:lpstr>Презентация PowerPoint</vt:lpstr>
      <vt:lpstr>«Мы столько можем, сколько знаем»</vt:lpstr>
      <vt:lpstr>Презентация PowerPoint</vt:lpstr>
      <vt:lpstr>Какие из перечисленных чисел принадлежат множеству натуральных чисел N:   1; -7; 2;  4/3;0,8; -12? </vt:lpstr>
      <vt:lpstr>Решите неравенство  6x&lt;24</vt:lpstr>
      <vt:lpstr>Решите уравнение  3x+12=0</vt:lpstr>
      <vt:lpstr>Многое, мыслимое как единое</vt:lpstr>
      <vt:lpstr>Какие из перечисленных чисел принадлежат множеству целых чисел Z:  -12;0;  1/5;24;0,7;6 1/2 ?</vt:lpstr>
      <vt:lpstr>Решите уравнение  x^2-6x+9=0</vt:lpstr>
      <vt:lpstr>Решите уравнение  〖2x〗^2+4x+5=0</vt:lpstr>
      <vt:lpstr>Какие числа принадлежат отрезку  [-2;2]?</vt:lpstr>
      <vt:lpstr>Какие числа принадлежат полуинтервалу  (3;8]┤?</vt:lpstr>
      <vt:lpstr>Теория множеств</vt:lpstr>
      <vt:lpstr>Способы задания множеств:</vt:lpstr>
      <vt:lpstr>прочитайте</vt:lpstr>
      <vt:lpstr>Презентация PowerPoint</vt:lpstr>
      <vt:lpstr>U -  самое большое множество, используемое в задаче  </vt:lpstr>
      <vt:lpstr>∅ - множество, в котором нет ни одного элемента.  </vt:lpstr>
      <vt:lpstr>Множество A является подмножеством В, если каждый элемент А является также элементом В, и в В есть хотя бы один элемент, не принадлежащий А.  A⊆B</vt:lpstr>
      <vt:lpstr>пример: найдите все элементы множества и запишите его подмножества:  </vt:lpstr>
      <vt:lpstr>«Никогда не беспокой другого тем, что ты можешь сделать сам».</vt:lpstr>
      <vt:lpstr>Задание 1</vt:lpstr>
      <vt:lpstr>«Взаимная помощь такой же естественный закон, как и взаимная борьба, но для прогрессивного развития вида первая несравненно важнее второго».</vt:lpstr>
      <vt:lpstr>Задание 2</vt:lpstr>
      <vt:lpstr>Множества называются равными, если они состоят из одних и тех же элементов. </vt:lpstr>
      <vt:lpstr>Презентация PowerPoint</vt:lpstr>
      <vt:lpstr>Операции над множествами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Найдите A∪B;A∩B;A\B;B\A, если A={5, 10, 15, 20}, B={3, 6, 9,12, 15}.  </vt:lpstr>
      <vt:lpstr>Установите соответствие </vt:lpstr>
      <vt:lpstr>Морской бой</vt:lpstr>
      <vt:lpstr>А1: </vt:lpstr>
      <vt:lpstr>A2: </vt:lpstr>
      <vt:lpstr>A3: </vt:lpstr>
      <vt:lpstr>B1: </vt:lpstr>
      <vt:lpstr>C4: </vt:lpstr>
      <vt:lpstr>D4: </vt:lpstr>
      <vt:lpstr>E4: </vt:lpstr>
      <vt:lpstr>E3: </vt:lpstr>
      <vt:lpstr>Презентация PowerPoint</vt:lpstr>
      <vt:lpstr>Текстовые задачи</vt:lpstr>
      <vt:lpstr>Задача 3. </vt:lpstr>
      <vt:lpstr>Задача 4.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58</cp:revision>
  <dcterms:created xsi:type="dcterms:W3CDTF">2013-08-27T14:19:46Z</dcterms:created>
  <dcterms:modified xsi:type="dcterms:W3CDTF">2013-10-27T19:40:37Z</dcterms:modified>
</cp:coreProperties>
</file>