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1" r:id="rId15"/>
    <p:sldId id="276" r:id="rId16"/>
    <p:sldId id="277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33" d="100"/>
          <a:sy n="33" d="100"/>
        </p:scale>
        <p:origin x="6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E5BE4-F925-427F-A8E7-B98F0831F7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BCC48C-C556-415F-B841-F63E1ADF8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85B90D-AF02-468E-A138-C0B885DE9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460D-6D57-4DFD-9980-DF039926F915}" type="datetimeFigureOut">
              <a:rPr lang="ru-RU" smtClean="0"/>
              <a:t>вт 06.02.24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B99538-452E-4C81-9063-C775E56D1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32CF98-3A14-4815-BF95-1508B00D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314E-EFCD-4876-AEFA-3D1A1D41A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33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24780-210F-453C-B6EA-3D8905CAE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A68B89B-E6B8-4E02-8797-41885BC9A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E2423E-D80F-4DDF-9A1B-C404F7EC3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460D-6D57-4DFD-9980-DF039926F915}" type="datetimeFigureOut">
              <a:rPr lang="ru-RU" smtClean="0"/>
              <a:t>вт 06.02.24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039B31-584C-4BAC-B2E7-D69B5CFB0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4B3BCE-700B-4E59-A3EE-D85DD9E4F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314E-EFCD-4876-AEFA-3D1A1D41A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01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00491B-AA8C-4CE1-9C4F-ADD79E5526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1803209-307B-4ED8-8918-B14C2AC8D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6DB8E8-9133-4176-A611-75797DC5E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460D-6D57-4DFD-9980-DF039926F915}" type="datetimeFigureOut">
              <a:rPr lang="ru-RU" smtClean="0"/>
              <a:t>вт 06.02.24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780BD1-CFB4-4BC6-AF41-66F80F82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671436-8F37-4412-A05D-6D6F80C8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314E-EFCD-4876-AEFA-3D1A1D41A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38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8E82F-90F3-4F0A-86E5-8B8FA5A0E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EA3C75-B21A-417B-8E36-F39967800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68DA68-9B4F-467D-AF33-113DE130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460D-6D57-4DFD-9980-DF039926F915}" type="datetimeFigureOut">
              <a:rPr lang="ru-RU" smtClean="0"/>
              <a:t>вт 06.02.24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D2A734-EE1B-4A7D-B0D6-A1A7BD779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C6395B-B6C3-4772-9F78-936437A5A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314E-EFCD-4876-AEFA-3D1A1D41A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73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663969-F4BC-468C-854A-53EA16228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779E44-801D-49B8-AC92-8AB3D3FB4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25D562-CA92-4952-BB9A-020C866C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460D-6D57-4DFD-9980-DF039926F915}" type="datetimeFigureOut">
              <a:rPr lang="ru-RU" smtClean="0"/>
              <a:t>вт 06.02.24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865DF3-AAA2-4985-85D7-DE4BA88A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BA5E46-95A1-442A-985E-18973E141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314E-EFCD-4876-AEFA-3D1A1D41A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50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BFEB8-01DD-46BC-95B6-018E19FCC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829FA6-FFFD-4A3B-94D0-8E55A10728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FE3BFD-561D-47B9-8704-0760C8066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4B307B-93CE-4C0D-A0D9-7C8B19678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460D-6D57-4DFD-9980-DF039926F915}" type="datetimeFigureOut">
              <a:rPr lang="ru-RU" smtClean="0"/>
              <a:t>вт 06.02.24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2D6FCB-96CB-4658-A994-FF7F89393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B1F654-5F80-484F-BDAD-1141C4305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314E-EFCD-4876-AEFA-3D1A1D41A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A478-FF38-4933-AD22-6762993DF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DE8CBA-CA2A-4B86-B78B-978961A78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AC7909-2130-42D4-86CB-7067D3AF1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EC9696F-0FC8-4828-9602-492DE3327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5A92061-7B70-41B5-A966-BC82237B46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0E69EED-4CB9-4317-8591-5F932BC16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460D-6D57-4DFD-9980-DF039926F915}" type="datetimeFigureOut">
              <a:rPr lang="ru-RU" smtClean="0"/>
              <a:t>вт 06.02.24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4EDB9C3-841D-4A41-B7AF-EBE52F514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27BC90F-AF76-40C2-AAC3-3D3E42BC1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314E-EFCD-4876-AEFA-3D1A1D41A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83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07642-FF3F-4FD0-A6EF-CB809E55B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6CD0860-F364-4709-A83C-54632CFE0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460D-6D57-4DFD-9980-DF039926F915}" type="datetimeFigureOut">
              <a:rPr lang="ru-RU" smtClean="0"/>
              <a:t>вт 06.02.24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F4BB2D-4DEC-4DC9-A7ED-D4052CE2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03080C6-8BAA-4CE3-9073-E5B1057DE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314E-EFCD-4876-AEFA-3D1A1D41A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77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03884D2-E8B7-46A1-A097-E4AF0399C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460D-6D57-4DFD-9980-DF039926F915}" type="datetimeFigureOut">
              <a:rPr lang="ru-RU" smtClean="0"/>
              <a:t>вт 06.02.24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C0B949F-B244-4EEF-98B2-33EED26D3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532303E-2F1B-46BB-A6AC-4DAF3B3D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314E-EFCD-4876-AEFA-3D1A1D41A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29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8DDB6-1AB0-4FCE-BE44-27C0C3D5B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E05242-DF2B-4A87-BBBF-C2BA1BBAF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C735D38-AD62-45B6-A6C8-864042B4B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160491-DC34-418B-815C-C727E0953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460D-6D57-4DFD-9980-DF039926F915}" type="datetimeFigureOut">
              <a:rPr lang="ru-RU" smtClean="0"/>
              <a:t>вт 06.02.24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44AAD6-72CD-4F6B-9AA6-B5E8F62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B00FCF-4AD8-4DFC-A33A-A8F34608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314E-EFCD-4876-AEFA-3D1A1D41A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7420D6-74C8-4F15-ABF7-3D0181EE5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7001CE2-7EAB-4F24-B25E-E58B2F7D1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A6C477-6587-4805-A970-BD0F7B2FE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12503C-A7A8-43D8-BCD1-D31AA19A2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460D-6D57-4DFD-9980-DF039926F915}" type="datetimeFigureOut">
              <a:rPr lang="ru-RU" smtClean="0"/>
              <a:t>вт 06.02.24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F53290-B90A-4D5C-A728-9021B544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24CA89-E2A3-45BC-849E-023D0ABC4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314E-EFCD-4876-AEFA-3D1A1D41A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66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F4F19C-6BB3-43B5-A445-1C27A7521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10EE04-2D49-4234-8F2B-DA8847544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654933-5DD9-4549-AF4E-550BA1138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460D-6D57-4DFD-9980-DF039926F915}" type="datetimeFigureOut">
              <a:rPr lang="ru-RU" smtClean="0"/>
              <a:t>вт 06.02.24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869FA5-BA9A-4389-8150-BC5CB76FD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9F2E12-759A-457F-BCFA-8B74730736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A314E-EFCD-4876-AEFA-3D1A1D41A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45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20A6A-6ACD-4268-874A-B1D50B0B2D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Профстандарт</a:t>
            </a:r>
            <a:r>
              <a:rPr lang="ru-RU" b="1" dirty="0"/>
              <a:t> «Помощник по уходу»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F5D512-0C0B-48BE-9DE3-3E9C6A3695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Приказ Министерства и социальной защиты РФ от 31 мая 2023 г</a:t>
            </a:r>
          </a:p>
          <a:p>
            <a:endParaRPr lang="ru-RU" dirty="0"/>
          </a:p>
          <a:p>
            <a:r>
              <a:rPr lang="ru-RU" dirty="0" err="1"/>
              <a:t>Профстандарт</a:t>
            </a:r>
            <a:r>
              <a:rPr lang="ru-RU" dirty="0"/>
              <a:t> «Сиделка» утратил свою силу</a:t>
            </a:r>
          </a:p>
        </p:txBody>
      </p:sp>
    </p:spTree>
    <p:extLst>
      <p:ext uri="{BB962C8B-B14F-4D97-AF65-F5344CB8AC3E}">
        <p14:creationId xmlns:p14="http://schemas.microsoft.com/office/powerpoint/2010/main" val="1062867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12529-2D01-4DBF-AFAB-B8DCA039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540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Первая помощь при венозном кровотечении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D8CDD1-FAB5-4108-BA20-33F31F793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0532"/>
            <a:ext cx="10515600" cy="520376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Венозное кровотечение остановить труднее, потому что в этом случае потеря крови значительно ускорена и повреждение имеет среднюю глубину. Если кровотечение относится к венозному типу, тогда сначала на рану накладывают давящую повязку. Однако повязка не должна быть излишне тугой и вместе с этим ослабленной, так как в последнем случае ее наличие бессмысленно.</a:t>
            </a:r>
          </a:p>
          <a:p>
            <a:pPr algn="just"/>
            <a:r>
              <a:rPr lang="ru-RU" dirty="0"/>
              <a:t>     После наложения повязки нужно внимательно посмотреть на рану в течение 10 минут – не начала ли кровь идти интенсивнее, потому что это может случиться при слабой перевязке. В этом случае тугую повязку нужно затянуть сильнее. При повреждении конечности, ее можно поднять вверх на уровень сердца, чтобы кровь шла менее интенсивно. Затем на 40 минут к ране прикладывают холодный компресс, который заменяют по мере нагревания.</a:t>
            </a:r>
          </a:p>
          <a:p>
            <a:r>
              <a:rPr lang="ru-RU" dirty="0"/>
              <a:t>     Отличие венозного кровотечения от других:</a:t>
            </a:r>
          </a:p>
          <a:p>
            <a:r>
              <a:rPr lang="ru-RU" dirty="0"/>
              <a:t>     Кровь темного цвета.</a:t>
            </a:r>
          </a:p>
          <a:p>
            <a:r>
              <a:rPr lang="ru-RU" dirty="0"/>
              <a:t>     Интенсивное течение.</a:t>
            </a:r>
          </a:p>
          <a:p>
            <a:r>
              <a:rPr lang="ru-RU" dirty="0"/>
              <a:t>     Возможно наличие сгустков.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535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91BFAA-4F81-421A-BEE8-0FB640A07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529" y="549683"/>
            <a:ext cx="10515600" cy="9981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Первая помощь при артериальном кровотечении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04952C-33BF-447B-B0BE-53C17FFD0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288"/>
            <a:ext cx="10515600" cy="512958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Доврачебная помощь при артериальном кровотечении должна происходить максимально быстро, однако в домашних условиях осуществить полноценную помощь при таком типе кровотечения удастся не всегда. Место, где произошло повреждение, приподнимают, а затем накладывают тугую повязку с помощью эластичного бинта. Повязку накладывают выше раны на несколько сантиметров.</a:t>
            </a:r>
          </a:p>
          <a:p>
            <a:r>
              <a:rPr lang="ru-RU" dirty="0"/>
              <a:t>     Отличие артериального кровотечения:</a:t>
            </a:r>
          </a:p>
          <a:p>
            <a:r>
              <a:rPr lang="ru-RU" dirty="0"/>
              <a:t>     Кровь насыщенного алого цвета.</a:t>
            </a:r>
          </a:p>
          <a:p>
            <a:r>
              <a:rPr lang="ru-RU" dirty="0"/>
              <a:t>     Характеризуется «пульсирующими» вытеканиями в такт ударов сердца.</a:t>
            </a:r>
          </a:p>
          <a:p>
            <a:pPr algn="just"/>
            <a:r>
              <a:rPr lang="ru-RU" dirty="0"/>
              <a:t>     Доврачебная помощь при кровотечениях отличается между собой не только по глубине повреждения, но и по тому, внутреннее это кровотечение или внешнее.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256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8CCFE4-5D97-4977-A2D4-CF181B144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93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Коллапс – когда общий тонус всех сосудов организма резко падает за счет резкого снижения объема крови, которая циркулирует в организме человека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909D55-7E09-4EA4-BC86-6EDB42347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570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br>
              <a:rPr lang="ru-RU" dirty="0"/>
            </a:br>
            <a:r>
              <a:rPr lang="ru-RU" dirty="0"/>
              <a:t>   В состоянии коллапса могут наблюдаться следующие симптомы, которые помогают отличить его от других приступов:</a:t>
            </a:r>
          </a:p>
          <a:p>
            <a:r>
              <a:rPr lang="ru-RU" dirty="0"/>
              <a:t>- возникают резкие головные боли;</a:t>
            </a:r>
          </a:p>
          <a:p>
            <a:r>
              <a:rPr lang="ru-RU" dirty="0"/>
              <a:t>- самочувствие резко и быстро ухудшается;</a:t>
            </a:r>
          </a:p>
          <a:p>
            <a:r>
              <a:rPr lang="ru-RU" dirty="0"/>
              <a:t>- зрачки становятся широкими, зрение затуманивается, появляются посторонние шумы в ушах;</a:t>
            </a:r>
          </a:p>
          <a:p>
            <a:r>
              <a:rPr lang="ru-RU" dirty="0"/>
              <a:t>- возникает слабость;</a:t>
            </a:r>
          </a:p>
          <a:p>
            <a:r>
              <a:rPr lang="ru-RU" dirty="0"/>
              <a:t>- артериальное давление быстро падает до критических отметок;</a:t>
            </a:r>
          </a:p>
          <a:p>
            <a:r>
              <a:rPr lang="ru-RU" dirty="0"/>
              <a:t>- кожа бледнеет, становится мокрой и холодной с  синюшным оттенком;</a:t>
            </a:r>
          </a:p>
          <a:p>
            <a:r>
              <a:rPr lang="ru-RU" dirty="0"/>
              <a:t>- больной дышит поверхностно и учащенно;</a:t>
            </a:r>
          </a:p>
          <a:p>
            <a:r>
              <a:rPr lang="ru-RU" dirty="0"/>
              <a:t>- черты лица заострены;</a:t>
            </a:r>
          </a:p>
          <a:p>
            <a:r>
              <a:rPr lang="ru-RU" dirty="0"/>
              <a:t>- пульс может не прощупываться;</a:t>
            </a:r>
          </a:p>
          <a:p>
            <a:r>
              <a:rPr lang="ru-RU" dirty="0"/>
              <a:t>- температура тела падает;</a:t>
            </a:r>
          </a:p>
          <a:p>
            <a:r>
              <a:rPr lang="ru-RU" dirty="0"/>
              <a:t>- больной теряет сознание.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363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C2AE86-C060-4C0B-A2FD-49CDAD10C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Помощь при коллапсе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B5515C-0A42-47FE-AF36-5768D85B8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6910"/>
            <a:ext cx="10515600" cy="4930053"/>
          </a:xfrm>
        </p:spPr>
        <p:txBody>
          <a:bodyPr/>
          <a:lstStyle/>
          <a:p>
            <a:r>
              <a:rPr lang="ru-RU" dirty="0"/>
              <a:t>Вызвать скорую помощь, уложить пациента горизонтально, убрать подушку. Приподнять головной конец кровати.</a:t>
            </a:r>
          </a:p>
          <a:p>
            <a:r>
              <a:rPr lang="ru-RU" dirty="0"/>
              <a:t>Расслабить стесняющую одежду, приток свежего воздуха, нашатырный спирт. </a:t>
            </a:r>
          </a:p>
          <a:p>
            <a:r>
              <a:rPr lang="ru-RU" dirty="0"/>
              <a:t>Не давать никаких препаратов. </a:t>
            </a:r>
          </a:p>
          <a:p>
            <a:r>
              <a:rPr lang="ru-RU" dirty="0"/>
              <a:t>Следить за пульсом, АД.</a:t>
            </a:r>
          </a:p>
          <a:p>
            <a:r>
              <a:rPr lang="ru-RU" dirty="0"/>
              <a:t>Тепло укрыть.</a:t>
            </a:r>
          </a:p>
        </p:txBody>
      </p:sp>
    </p:spTree>
    <p:extLst>
      <p:ext uri="{BB962C8B-B14F-4D97-AF65-F5344CB8AC3E}">
        <p14:creationId xmlns:p14="http://schemas.microsoft.com/office/powerpoint/2010/main" val="3772282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4BEE99-0115-467F-A5FF-C0FC8EDD2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Наблюдение за состоянием здоровья лиц, нуждающихся в уходе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9342D4-FCC7-41DB-A452-2B3A118DF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456" y="1690688"/>
            <a:ext cx="10515600" cy="4351338"/>
          </a:xfrm>
        </p:spPr>
        <p:txBody>
          <a:bodyPr/>
          <a:lstStyle/>
          <a:p>
            <a:r>
              <a:rPr lang="ru-RU" dirty="0"/>
              <a:t>Измерение АД</a:t>
            </a:r>
          </a:p>
          <a:p>
            <a:r>
              <a:rPr lang="ru-RU" dirty="0"/>
              <a:t>Исследование пульса, дыхания</a:t>
            </a:r>
          </a:p>
          <a:p>
            <a:r>
              <a:rPr lang="ru-RU" dirty="0"/>
              <a:t>Режимы двигательной активности</a:t>
            </a:r>
          </a:p>
          <a:p>
            <a:r>
              <a:rPr lang="ru-RU" dirty="0"/>
              <a:t>Правила приёма лекарственных средств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7030A0"/>
                </a:solidFill>
              </a:rPr>
              <a:t>Нормы АД </a:t>
            </a:r>
            <a:r>
              <a:rPr lang="ru-RU" dirty="0"/>
              <a:t>– систолическое от 100-105 до 130-135 допустимо 140 </a:t>
            </a:r>
            <a:r>
              <a:rPr lang="ru-RU" dirty="0" err="1"/>
              <a:t>мм.рт.ст</a:t>
            </a:r>
            <a:r>
              <a:rPr lang="ru-RU" dirty="0"/>
              <a:t>; диастолическое от 60 до 80-85 допустимо 90 </a:t>
            </a:r>
            <a:r>
              <a:rPr lang="ru-RU" dirty="0" err="1"/>
              <a:t>мм.рт.ст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7030A0"/>
                </a:solidFill>
              </a:rPr>
              <a:t>Норма частоты пульса </a:t>
            </a:r>
            <a:r>
              <a:rPr lang="ru-RU" dirty="0"/>
              <a:t>– 60-80 допустимо 85 ударов в минуту.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7030A0"/>
                </a:solidFill>
              </a:rPr>
              <a:t>Норма частоты дыхания </a:t>
            </a:r>
            <a:r>
              <a:rPr lang="ru-RU" dirty="0"/>
              <a:t>16-20 дыхательных движений в минуту.</a:t>
            </a:r>
          </a:p>
        </p:txBody>
      </p:sp>
    </p:spTree>
    <p:extLst>
      <p:ext uri="{BB962C8B-B14F-4D97-AF65-F5344CB8AC3E}">
        <p14:creationId xmlns:p14="http://schemas.microsoft.com/office/powerpoint/2010/main" val="3155983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AB27C-6D0C-4ED6-B591-25E5B1533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249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150FBE7-A213-4ADC-B557-3C120BD7A1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98" y="1224794"/>
            <a:ext cx="4270174" cy="4091256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4EF97BF-4C91-44C1-8F45-E70E0C7BB9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607" y="2139892"/>
            <a:ext cx="5027804" cy="335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43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F5D377-D954-4461-84AA-7F0E92D3B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Виды режимов двигательной (физической) активности пациента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38590B-93CF-4834-AFF4-8FE6C0733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rgbClr val="7030A0"/>
                </a:solidFill>
              </a:rPr>
              <a:t>Общий (свободный) </a:t>
            </a:r>
            <a:r>
              <a:rPr lang="ru-RU" sz="2400" dirty="0"/>
              <a:t>–двигательная активность без ограничений  в пределах комнаты или палаты и ближайшей территории. Разрешается свободная ходьба по комнате или палате, подъём по лестнице, прогулка по территории.</a:t>
            </a:r>
          </a:p>
          <a:p>
            <a:pPr algn="just"/>
            <a:r>
              <a:rPr lang="ru-RU" sz="2400" b="1" dirty="0">
                <a:solidFill>
                  <a:srgbClr val="7030A0"/>
                </a:solidFill>
              </a:rPr>
              <a:t>Палатный (полупостельный) </a:t>
            </a:r>
            <a:r>
              <a:rPr lang="ru-RU" sz="2400" dirty="0"/>
              <a:t>– пациент много времени проводит в постели, разрешается свободная ходьба по комнате или палате, все мероприятия по личной гигиене осуществляются в пределах комнаты или палаты.</a:t>
            </a:r>
          </a:p>
          <a:p>
            <a:pPr algn="just"/>
            <a:r>
              <a:rPr lang="ru-RU" sz="2400" b="1" dirty="0">
                <a:solidFill>
                  <a:srgbClr val="7030A0"/>
                </a:solidFill>
              </a:rPr>
              <a:t>Постельный</a:t>
            </a:r>
            <a:r>
              <a:rPr lang="ru-RU" sz="2400" dirty="0"/>
              <a:t> – пациент не покидает постели, может поворачиваться, сидеть, но встать не может. Все мероприятия по личной гигиене осуществляются в постели медицинским персоналом или персоналом по уходу.</a:t>
            </a:r>
          </a:p>
          <a:p>
            <a:pPr algn="just"/>
            <a:r>
              <a:rPr lang="ru-RU" sz="2400" b="1" dirty="0">
                <a:solidFill>
                  <a:srgbClr val="7030A0"/>
                </a:solidFill>
              </a:rPr>
              <a:t>Строгий постельный </a:t>
            </a:r>
            <a:r>
              <a:rPr lang="ru-RU" sz="2400" dirty="0"/>
              <a:t>– пациенту категорически запрещаются активные движения в постели. В некоторых случаях - даже поворачиваться с боку на бок не разрешается.</a:t>
            </a:r>
          </a:p>
        </p:txBody>
      </p:sp>
    </p:spTree>
    <p:extLst>
      <p:ext uri="{BB962C8B-B14F-4D97-AF65-F5344CB8AC3E}">
        <p14:creationId xmlns:p14="http://schemas.microsoft.com/office/powerpoint/2010/main" val="1572750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E4039-B705-453D-81B6-F8900C4D2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ПРАВИЛА ПРИЕМА ЛЕКАРСТВЕННЫХ ПРЕПАРАТОВ - </a:t>
            </a:r>
            <a:br>
              <a:rPr lang="ru-RU" sz="3200" b="1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</a:br>
            <a:r>
              <a:rPr lang="ru-RU" sz="3200" b="1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ЗАЛОГ УСПЕШНОГО ЛЕЧЕНИЯ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BF9327-3A6C-4554-B804-69FD6C8A8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Эффективность лекарственной терапии во многом зависит от того, как связан прием лекарственных препаратов с приемом пищи, ее составом. В большинстве инструкций есть указания: до- или после еды принимать данный препарат. 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Условия приема лекарственного препарата (до или после еды, разжевывая или нет, чем запивать, чем разводить, надо ли обрабатывать полость рта после приема лекарства и т.п.) должны быть указаны в инструкции к препарату в разделе "Способ применения и дозы".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197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62CE22-8D58-402A-945C-503050619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DC0833-FBD7-40E4-B2D1-DC8BF83A6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127750"/>
          </a:xfrm>
        </p:spPr>
        <p:txBody>
          <a:bodyPr>
            <a:normAutofit lnSpcReduction="10000"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sz="2400" b="1" i="0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Приемом натощак </a:t>
            </a:r>
            <a:r>
              <a:rPr kumimoji="0" lang="ru-RU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считают применение лекарственного препарата не менее чем за 60 мин до еды или через 2 часа после приема пищи (диуретики).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ru-RU" sz="2400" b="1" i="0" dirty="0">
                <a:solidFill>
                  <a:srgbClr val="7030A0"/>
                </a:solidFill>
                <a:effectLst/>
              </a:rPr>
              <a:t>До еды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- - за 30 - 60 мин. до начала приема пищи (понижающие кислотность, </a:t>
            </a:r>
            <a:r>
              <a:rPr lang="ru-RU" sz="2400" b="0" i="0" dirty="0" err="1">
                <a:solidFill>
                  <a:srgbClr val="000000"/>
                </a:solidFill>
                <a:effectLst/>
              </a:rPr>
              <a:t>противоязвенные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, антиаритмические)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sz="2400" b="1" i="0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Во время приема пищи </a:t>
            </a:r>
            <a:r>
              <a:rPr kumimoji="0" lang="ru-RU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 период непосредственного приема пищи в течение 30 мин. до его начала или после его окончания (ферменты)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ru-RU" sz="2400" b="1" dirty="0">
                <a:solidFill>
                  <a:srgbClr val="7030A0"/>
                </a:solidFill>
              </a:rPr>
              <a:t>П</a:t>
            </a:r>
            <a:r>
              <a:rPr kumimoji="0" lang="ru-RU" sz="2400" b="1" i="0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осле еды </a:t>
            </a:r>
            <a:r>
              <a:rPr kumimoji="0" lang="ru-RU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 период в течение 30 - 120 мин. после приема пищи (болеутоляющие, витамины комплексные, сердечные гликозиды)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ru-RU" sz="2400" b="1" dirty="0">
                <a:solidFill>
                  <a:srgbClr val="7030A0"/>
                </a:solidFill>
              </a:rPr>
              <a:t>Н</a:t>
            </a:r>
            <a:r>
              <a:rPr kumimoji="0" lang="ru-RU" sz="2400" b="1" i="0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а ночь </a:t>
            </a:r>
            <a:r>
              <a:rPr kumimoji="0" lang="ru-RU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– за 30 минут до сна.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sz="2400" b="1" i="0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ru-RU" sz="2400" b="1" i="1" dirty="0">
                <a:solidFill>
                  <a:srgbClr val="7030A0"/>
                </a:solidFill>
                <a:effectLst/>
              </a:rPr>
              <a:t>При отсутствии каких-либо указаний </a:t>
            </a:r>
            <a:r>
              <a:rPr lang="ru-RU" sz="2400" b="0" i="1" dirty="0">
                <a:solidFill>
                  <a:srgbClr val="000000"/>
                </a:solidFill>
                <a:effectLst/>
              </a:rPr>
              <a:t>в инструкции-вкладыше, лекарство следует принимать </a:t>
            </a:r>
            <a:r>
              <a:rPr lang="ru-RU" sz="2400" b="1" i="1" dirty="0">
                <a:solidFill>
                  <a:srgbClr val="7030A0"/>
                </a:solidFill>
                <a:effectLst/>
              </a:rPr>
              <a:t>за 30 минут до еды</a:t>
            </a:r>
            <a:r>
              <a:rPr lang="ru-RU" sz="2400" b="0" i="1" dirty="0">
                <a:solidFill>
                  <a:srgbClr val="000000"/>
                </a:solidFill>
                <a:effectLst/>
              </a:rPr>
              <a:t>. Это относится к основной массе лекарственных препаратов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sz="2400" b="1" i="0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Если назначено несколько лечебных препаратов</a:t>
            </a:r>
            <a:r>
              <a:rPr kumimoji="0" lang="ru-RU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принимать их необходимо отдельно. Поэтому прием лекарственных средств нужно развести по времени, чтобы промежуток между приемом составлял не менее 15-30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15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8E3F2-4356-4C8B-8536-3374865B5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69EB3F-B99D-41D6-BF38-78CAF870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6478"/>
            <a:ext cx="10515600" cy="56663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8.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 Отдельно следует сказать об одновременном приеме </a:t>
            </a:r>
            <a:r>
              <a:rPr lang="ru-RU" b="1" i="1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лекарств и алкоголя</a:t>
            </a:r>
            <a:r>
              <a:rPr lang="ru-RU" b="0" i="1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.</a:t>
            </a:r>
            <a:r>
              <a:rPr lang="ru-RU" b="0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Этого не должно быть категорически. Практика показывает, что именно при подобном сочетании возникают самые тяжелые осложнения. </a:t>
            </a:r>
          </a:p>
          <a:p>
            <a:pPr marL="0" indent="0" algn="just">
              <a:buNone/>
            </a:pPr>
            <a:r>
              <a:rPr lang="ru-RU" b="1" i="1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9. Независимо от еды</a:t>
            </a:r>
            <a:r>
              <a:rPr lang="ru-RU" b="1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: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бронхолитики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; средства, улучшающие мозговое кровообращение.</a:t>
            </a:r>
          </a:p>
          <a:p>
            <a:pPr marL="0" indent="0" algn="just">
              <a:buNone/>
            </a:pPr>
            <a:r>
              <a:rPr lang="ru-RU" b="1" i="1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10. Не имеют своего времени</a:t>
            </a:r>
            <a:r>
              <a:rPr lang="ru-RU" b="0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лекарства, назначенные </a:t>
            </a:r>
            <a:r>
              <a:rPr lang="ru-RU" b="0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«</a:t>
            </a:r>
            <a:r>
              <a:rPr lang="ru-RU" b="1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под язык</a:t>
            </a:r>
            <a:r>
              <a:rPr lang="ru-RU" b="0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».</a:t>
            </a:r>
          </a:p>
          <a:p>
            <a:pPr marL="0" indent="0" algn="just">
              <a:buNone/>
            </a:pPr>
            <a:r>
              <a:rPr lang="ru-RU" b="1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11. 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Если в инструкции указано </a:t>
            </a:r>
            <a:r>
              <a:rPr lang="ru-RU" b="0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«</a:t>
            </a:r>
            <a:r>
              <a:rPr lang="ru-RU" b="1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три раза в день</a:t>
            </a:r>
            <a:r>
              <a:rPr lang="ru-RU" b="0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», 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это вовсе не значит: завтрак - обед - ужин. Лекарство нужно принимать </a:t>
            </a:r>
            <a:r>
              <a:rPr lang="ru-RU" b="1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каждые восемь часов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, чтобы в крови ровно поддерживалась его концентрация (например в 7-15-22.00).</a:t>
            </a:r>
          </a:p>
          <a:p>
            <a:pPr marL="0" indent="0" algn="just">
              <a:buNone/>
            </a:pPr>
            <a:r>
              <a:rPr lang="ru-RU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12. Если лекарство нужно принимать 2 раза в день</a:t>
            </a:r>
            <a:r>
              <a:rPr lang="ru-RU" b="0" i="0" dirty="0">
                <a:effectLst/>
                <a:latin typeface="Arial" panose="020B0604020202020204" pitchFamily="34" charset="0"/>
              </a:rPr>
              <a:t>, то интервал между приёмами составит 12 часов (например, в 8 утра и 8 вечера)</a:t>
            </a:r>
            <a:endParaRPr lang="ru-RU" b="0" i="0" dirty="0">
              <a:effectLst/>
              <a:latin typeface="PT Sans" panose="020B0503020203020204" pitchFamily="34" charset="-5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921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17A68-FE38-4E97-AD5E-5BEDB85A4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Вид профессиональной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2ADA21-7283-4FE9-AD2D-4D5BBA22B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Предостовление</a:t>
            </a:r>
            <a:r>
              <a:rPr lang="ru-RU" dirty="0"/>
              <a:t> услуг по уходу за лицами, нуждающимися в уходе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u="sng" dirty="0"/>
              <a:t>Основная цель стандарта </a:t>
            </a:r>
            <a:r>
              <a:rPr lang="ru-RU" dirty="0"/>
              <a:t>– обеспечение помощи, лицам, которые утратили возможность осуществлять самообслуживание, самостоятельно передвигаться в следствие заболевания, травмы, возраста или наличия инвалидности.</a:t>
            </a:r>
          </a:p>
        </p:txBody>
      </p:sp>
    </p:spTree>
    <p:extLst>
      <p:ext uri="{BB962C8B-B14F-4D97-AF65-F5344CB8AC3E}">
        <p14:creationId xmlns:p14="http://schemas.microsoft.com/office/powerpoint/2010/main" val="2060085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CFA69D-3BB4-451E-893F-A1668801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C4CE40-9E91-4FAB-BBF4-1210DACD0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2688"/>
            <a:ext cx="10515600" cy="524427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13. Если таблетку нужно рассасывать</a:t>
            </a:r>
            <a:r>
              <a:rPr lang="ru-RU" b="0" i="0" dirty="0">
                <a:effectLst/>
                <a:latin typeface="Arial" panose="020B0604020202020204" pitchFamily="34" charset="0"/>
              </a:rPr>
              <a:t>, то её нельзя разжёвывать, если указано, что нужно жевать, то таблетку не стоит глотать. Чаще всего нельзя делить таблетку, покрытую оболочкой, и драже, т.к. оболочка защищает лекарство от действия кислой среды желудка и/или защищает желудок от действия препарата. Если на таблетке нет разделительной полоски, то, скорее всего, её нельзя разламывать.</a:t>
            </a:r>
          </a:p>
          <a:p>
            <a:pPr marL="0" indent="0" algn="just">
              <a:buNone/>
            </a:pPr>
            <a:r>
              <a:rPr lang="ru-RU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14. При приёме </a:t>
            </a:r>
            <a:r>
              <a:rPr lang="ru-RU" b="1" i="0" dirty="0" err="1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энтеросорбентов</a:t>
            </a:r>
            <a:r>
              <a:rPr lang="ru-RU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effectLst/>
                <a:latin typeface="Arial" panose="020B0604020202020204" pitchFamily="34" charset="0"/>
              </a:rPr>
              <a:t>(например, активированный уголь, </a:t>
            </a:r>
            <a:r>
              <a:rPr lang="ru-RU" b="0" i="0" dirty="0" err="1">
                <a:effectLst/>
                <a:latin typeface="Arial" panose="020B0604020202020204" pitchFamily="34" charset="0"/>
              </a:rPr>
              <a:t>энтеросгель</a:t>
            </a:r>
            <a:r>
              <a:rPr lang="ru-RU" b="0" i="0" dirty="0">
                <a:effectLst/>
                <a:latin typeface="Arial" panose="020B0604020202020204" pitchFamily="34" charset="0"/>
              </a:rPr>
              <a:t>) и любых других таблеток перерыв между их принятием должен быть не меньше 2 часов.</a:t>
            </a:r>
            <a:endParaRPr lang="ru-RU" b="1" i="1" dirty="0">
              <a:latin typeface="PT Sans" panose="020B0503020203020204" pitchFamily="34" charset="-52"/>
            </a:endParaRPr>
          </a:p>
          <a:p>
            <a:pPr marL="0" indent="0" algn="just">
              <a:buNone/>
            </a:pPr>
            <a:r>
              <a:rPr lang="ru-RU" b="1" i="1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15. Лечение необходимо доводить до конца.</a:t>
            </a:r>
            <a:r>
              <a:rPr lang="ru-RU" b="1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Особенно это касается лечения антибиотиками. Ни в коем случае нельзя прекращать прием антибиотиков, даже если симптомы болезни уменьшились или исчезли. </a:t>
            </a:r>
          </a:p>
          <a:p>
            <a:pPr marL="0" indent="0" algn="just">
              <a:buNone/>
            </a:pPr>
            <a:r>
              <a:rPr lang="ru-RU" b="1" i="1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16. Не допускается прием лекарств с истекшим сроком годности.</a:t>
            </a:r>
            <a:r>
              <a:rPr lang="ru-RU" b="0" i="0" dirty="0">
                <a:solidFill>
                  <a:srgbClr val="7030A0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Самое малое, что будет от этого — неэффективность лечения, а самое большое – непоправимый вред здоровью.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229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097F3-D90C-41F3-964D-7B79A12C1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BFCD86-5EED-4083-8159-3133FEAC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495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effectLst/>
              </a:rPr>
              <a:t>17. Необходимо строго соблюдать правила хранения </a:t>
            </a:r>
            <a:r>
              <a:rPr lang="ru-RU" b="1" dirty="0">
                <a:solidFill>
                  <a:srgbClr val="7030A0"/>
                </a:solidFill>
              </a:rPr>
              <a:t>лекарств  и сроки их годности </a:t>
            </a:r>
            <a:r>
              <a:rPr lang="ru-RU" dirty="0"/>
              <a:t>(</a:t>
            </a:r>
            <a:r>
              <a:rPr lang="ru-RU" dirty="0">
                <a:effectLst/>
              </a:rPr>
              <a:t>например, в прохладном месте – до 18 градусов, в холодильнике - от 2 до 8 градусов, некоторые лекарства нельзя замораживать, многие лекарства требуют хранения в темном, сухом месте). Условия хранения и срок годности указаны на упаковке лекарственного препарата.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effectLst/>
              </a:rPr>
              <a:t>18. Перед приёмом лекарственного препарата необходимо внимательно изучить инструкцию, прилагаемую к нему.</a:t>
            </a:r>
          </a:p>
          <a:p>
            <a:br>
              <a:rPr lang="ru-RU" b="0" u="none" strike="noStrike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19E9D87-B79A-4840-8B66-37C929DE11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270" y="4068662"/>
            <a:ext cx="4689373" cy="242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154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3B9B1A-2A10-4DFF-B00A-AC4B0F971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89317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Первая помощь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CA3920-4BAF-44BC-9BEB-E142A4418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61309"/>
            <a:ext cx="9144000" cy="4156364"/>
          </a:xfrm>
        </p:spPr>
        <p:txBody>
          <a:bodyPr>
            <a:normAutofit/>
          </a:bodyPr>
          <a:lstStyle/>
          <a:p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Первая помощь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— комплекс экстренных мероприятий, проводимых внезапно заболевшему или пострадавшему на месте.</a:t>
            </a:r>
          </a:p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Причины: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острые заболевания;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обострения хронических заболеваний;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травмы;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отравления.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77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F1227-49ED-4463-A65C-BEDFC1163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br>
              <a:rPr lang="ru-RU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Гипертонический криз</a:t>
            </a:r>
            <a:r>
              <a:rPr lang="ru-RU" sz="4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это резкое повышение систолического и/или диастолического  АД до индивидуально высоких величин.</a:t>
            </a:r>
            <a:b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6C92F4-9254-4DF0-962F-D89A8B485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1061"/>
            <a:ext cx="10515600" cy="391590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Жалобы пациента: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головная боль (чаще в затылочной области); 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головокружение, «пелена» перед глазами; 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оглушенность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шум в ушах;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сердцебиение, боли в области сердца; 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тошнота, рвота.</a:t>
            </a:r>
          </a:p>
          <a:p>
            <a:pPr algn="just"/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Данные осмотра: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шаткость походки, гиперемия лица; 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нарушение сознания, дрожь, тремор рук;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увеличение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АДд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16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718CD-3817-4829-90AF-309A6FD9D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Помощь при гипертоническом кризе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225D92-6CC3-443F-B0B0-8EF14E00D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 обеспечить пациенту физический и психический покой; </a:t>
            </a:r>
          </a:p>
          <a:p>
            <a:r>
              <a:rPr lang="ru-RU" dirty="0"/>
              <a:t>- вызвать врача, уложить пациента горизонтально; </a:t>
            </a:r>
          </a:p>
          <a:p>
            <a:r>
              <a:rPr lang="ru-RU" dirty="0"/>
              <a:t>- применить грелку к рукам и ногам; </a:t>
            </a:r>
          </a:p>
          <a:p>
            <a:r>
              <a:rPr lang="ru-RU" dirty="0"/>
              <a:t>- поставить горчичники на икроножные мышцы, холодный компресс ко лбу; </a:t>
            </a:r>
          </a:p>
          <a:p>
            <a:r>
              <a:rPr lang="ru-RU" dirty="0"/>
              <a:t>- под язык – 25 мг(50 мг) </a:t>
            </a:r>
            <a:r>
              <a:rPr lang="ru-RU" dirty="0" err="1"/>
              <a:t>каптоприла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- дать  нужные, назначенные врачом, препараты; </a:t>
            </a:r>
          </a:p>
          <a:p>
            <a:r>
              <a:rPr lang="ru-RU" dirty="0"/>
              <a:t>- наблюдать за АД, пульсом пациента.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374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6A6AA3-6C7F-46E3-B9E6-64DA366FE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>
                <a:solidFill>
                  <a:srgbClr val="7030A0"/>
                </a:solidFill>
              </a:rPr>
              <a:t>Стенокардия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A86EB6-72CE-429A-8C0F-B9BFE54AE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Стенокардия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характеризуется приступообразной болью сжимающегося характера за грудиной, отдающей в левую руку, плечо и сопровождающейся чувством страха и тревоги.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Жалобы пациента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сжимающая (давящая) боль за грудиной, в области сердца; 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отдаёт в левую руку, под левую лопатку; 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общая слабость, чувство страха смерти.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Данные осмотра 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бледность кожи, поверхностное дыхание; 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частое или редкое сердцебиение, АД без изменений.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932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073EA-E1F4-4DB1-A2A1-10DB27609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>
                <a:solidFill>
                  <a:srgbClr val="7030A0"/>
                </a:solidFill>
              </a:rPr>
              <a:t>Помощь при стенокардии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1F5F4B-B08A-45A0-9EE3-F2CFB7DD5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 обеспечить пациенту физический и психический покой, вызвать врача; </a:t>
            </a:r>
          </a:p>
          <a:p>
            <a:r>
              <a:rPr lang="ru-RU" dirty="0"/>
              <a:t>- дать под язык 1 таблетку нитроглицерина (если </a:t>
            </a:r>
            <a:r>
              <a:rPr lang="ru-RU" dirty="0" err="1"/>
              <a:t>АДс</a:t>
            </a:r>
            <a:r>
              <a:rPr lang="ru-RU" dirty="0"/>
              <a:t> выше 100 мм </a:t>
            </a:r>
            <a:r>
              <a:rPr lang="ru-RU" dirty="0" err="1"/>
              <a:t>рт.ст</a:t>
            </a:r>
            <a:r>
              <a:rPr lang="ru-RU" dirty="0"/>
              <a:t>); </a:t>
            </a:r>
          </a:p>
          <a:p>
            <a:r>
              <a:rPr lang="ru-RU" dirty="0"/>
              <a:t>- если боль не проходит через 3-5 минут повторить прием нитроглицерина под язык;</a:t>
            </a:r>
          </a:p>
          <a:p>
            <a:r>
              <a:rPr lang="ru-RU" dirty="0"/>
              <a:t>- если боль не проходит - через 3-5 минут можно еще раз дать нитроглицерин (но не более 3 таблеток всего); </a:t>
            </a:r>
          </a:p>
          <a:p>
            <a:r>
              <a:rPr lang="ru-RU" dirty="0"/>
              <a:t>- наблюдать за АД, пульсом пациента.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5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72157-DE52-4370-A996-2F9B4E8A8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1908"/>
          </a:xfrm>
        </p:spPr>
        <p:txBody>
          <a:bodyPr/>
          <a:lstStyle/>
          <a:p>
            <a:pPr algn="ctr"/>
            <a:r>
              <a:rPr lang="ru-RU" b="1" u="sng" dirty="0">
                <a:solidFill>
                  <a:srgbClr val="7030A0"/>
                </a:solidFill>
              </a:rPr>
              <a:t>Обморок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B41776-F1DA-4E00-B06C-8EE9EA630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034"/>
            <a:ext cx="10515600" cy="52958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u="sng" dirty="0"/>
              <a:t>Обморок - это временная потеря сознания, чаще всего менее чем на 5 минут (от 1 до 20 минут).</a:t>
            </a:r>
          </a:p>
          <a:p>
            <a:pPr marL="0" indent="0">
              <a:buNone/>
            </a:pPr>
            <a:r>
              <a:rPr lang="ru-RU" dirty="0"/>
              <a:t>        </a:t>
            </a:r>
            <a:r>
              <a:rPr lang="ru-RU" u="sng" dirty="0"/>
              <a:t>Жалобы пациента </a:t>
            </a:r>
          </a:p>
          <a:p>
            <a:r>
              <a:rPr lang="ru-RU" dirty="0"/>
              <a:t>Предобморочный период: потемнение в глазах, слабость, звон в ушах, пошатывание. </a:t>
            </a:r>
          </a:p>
          <a:p>
            <a:pPr marL="0" indent="0">
              <a:buNone/>
            </a:pPr>
            <a:r>
              <a:rPr lang="ru-RU" dirty="0"/>
              <a:t>          Обморок: потеря сознания. </a:t>
            </a:r>
          </a:p>
          <a:p>
            <a:r>
              <a:rPr lang="ru-RU" dirty="0"/>
              <a:t>После обморока: возможна головная боль, человек не помнит что произошло.</a:t>
            </a:r>
          </a:p>
          <a:p>
            <a:pPr marL="0" indent="0">
              <a:buNone/>
            </a:pPr>
            <a:r>
              <a:rPr lang="ru-RU" dirty="0"/>
              <a:t>           </a:t>
            </a:r>
            <a:r>
              <a:rPr lang="ru-RU" u="sng" dirty="0"/>
              <a:t>Данные осмотра</a:t>
            </a:r>
          </a:p>
          <a:p>
            <a:r>
              <a:rPr lang="ru-RU" dirty="0"/>
              <a:t>- бледность кожи,  поверхностное дыхание,  пульс редкий, слабый, АД нормальное или сниженное.  </a:t>
            </a:r>
          </a:p>
          <a:p>
            <a:pPr marL="0" indent="0">
              <a:buNone/>
            </a:pPr>
            <a:r>
              <a:rPr lang="ru-RU" dirty="0"/>
              <a:t>         </a:t>
            </a:r>
            <a:r>
              <a:rPr lang="ru-RU" u="sng" dirty="0"/>
              <a:t>Помощь при обмороке</a:t>
            </a:r>
          </a:p>
          <a:p>
            <a:r>
              <a:rPr lang="ru-RU" dirty="0"/>
              <a:t>- уложить пациента горизонтально с приподнятыми ногами;</a:t>
            </a:r>
          </a:p>
          <a:p>
            <a:r>
              <a:rPr lang="ru-RU" dirty="0"/>
              <a:t>- обеспечить доступ свежего воздуха; </a:t>
            </a:r>
          </a:p>
          <a:p>
            <a:r>
              <a:rPr lang="ru-RU" dirty="0"/>
              <a:t>- обрызгать лицо холодной водой, похлопать по лицу;</a:t>
            </a:r>
          </a:p>
          <a:p>
            <a:r>
              <a:rPr lang="ru-RU" dirty="0"/>
              <a:t>- дать вдохнуть пары нашатырного спирта.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2569B1-F908-40A3-9537-27F5228F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031"/>
          </a:xfrm>
        </p:spPr>
        <p:txBody>
          <a:bodyPr/>
          <a:lstStyle/>
          <a:p>
            <a:pPr algn="ctr"/>
            <a:r>
              <a:rPr lang="ru-RU" b="1" u="sng" dirty="0">
                <a:solidFill>
                  <a:srgbClr val="7030A0"/>
                </a:solidFill>
              </a:rPr>
              <a:t>Кровотечения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78F74D-E61E-4983-BD85-F1A1D17DA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Условно кровотечения разделяют на три категории, в зависимости от того, насколько глубоко повреждены ткани:</a:t>
            </a:r>
          </a:p>
          <a:p>
            <a:r>
              <a:rPr lang="ru-RU" dirty="0"/>
              <a:t>     - капиллярное;       - венозное;          - артериальное</a:t>
            </a:r>
          </a:p>
          <a:p>
            <a:pPr marL="0" indent="0">
              <a:buNone/>
            </a:pPr>
            <a:r>
              <a:rPr lang="ru-RU" dirty="0"/>
              <a:t>         Отличить капиллярное кровотечение от других достаточно легко:</a:t>
            </a:r>
          </a:p>
          <a:p>
            <a:r>
              <a:rPr lang="ru-RU" dirty="0"/>
              <a:t>     - рана поверхностная;</a:t>
            </a:r>
          </a:p>
          <a:p>
            <a:r>
              <a:rPr lang="ru-RU" dirty="0"/>
              <a:t>     - количество крови небольшое;</a:t>
            </a:r>
          </a:p>
          <a:p>
            <a:r>
              <a:rPr lang="ru-RU" dirty="0"/>
              <a:t>     - течение крови медленное;</a:t>
            </a:r>
          </a:p>
          <a:p>
            <a:r>
              <a:rPr lang="ru-RU" dirty="0"/>
              <a:t>     - цвет темно-красный (поскольку в капиллярах смешивается и венозная и артериальная кровь).  </a:t>
            </a:r>
          </a:p>
          <a:p>
            <a:pPr algn="just"/>
            <a:r>
              <a:rPr lang="ru-RU" dirty="0"/>
              <a:t>     Первая помощь при капиллярном кровотечении достаточно проста: нужно продезинфицировать рану, забинтовать и затянуть, но не очень туго, чтобы участок кожи не посинел.</a:t>
            </a:r>
          </a:p>
        </p:txBody>
      </p:sp>
    </p:spTree>
    <p:extLst>
      <p:ext uri="{BB962C8B-B14F-4D97-AF65-F5344CB8AC3E}">
        <p14:creationId xmlns:p14="http://schemas.microsoft.com/office/powerpoint/2010/main" val="483455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1405</Words>
  <Application>Microsoft Office PowerPoint</Application>
  <PresentationFormat>Широкоэкранный</PresentationFormat>
  <Paragraphs>140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PT Sans</vt:lpstr>
      <vt:lpstr>tahoma</vt:lpstr>
      <vt:lpstr>Times New Roman</vt:lpstr>
      <vt:lpstr>Тема Office</vt:lpstr>
      <vt:lpstr>Профстандарт «Помощник по уходу»</vt:lpstr>
      <vt:lpstr>Вид профессиональной деятельности</vt:lpstr>
      <vt:lpstr>Первая помощь</vt:lpstr>
      <vt:lpstr>  Гипертонический криз - это резкое повышение систолического и/или диастолического  АД до индивидуально высоких величин.  </vt:lpstr>
      <vt:lpstr>Помощь при гипертоническом кризе</vt:lpstr>
      <vt:lpstr>Стенокардия</vt:lpstr>
      <vt:lpstr>Помощь при стенокардии</vt:lpstr>
      <vt:lpstr>Обморок</vt:lpstr>
      <vt:lpstr>Кровотечения</vt:lpstr>
      <vt:lpstr>Первая помощь при венозном кровотечении </vt:lpstr>
      <vt:lpstr>Первая помощь при артериальном кровотечении </vt:lpstr>
      <vt:lpstr>Коллапс – когда общий тонус всех сосудов организма резко падает за счет резкого снижения объема крови, которая циркулирует в организме человека </vt:lpstr>
      <vt:lpstr>Помощь при коллапсе</vt:lpstr>
      <vt:lpstr>Наблюдение за состоянием здоровья лиц, нуждающихся в уходе</vt:lpstr>
      <vt:lpstr>Презентация PowerPoint</vt:lpstr>
      <vt:lpstr>Виды режимов двигательной (физической) активности пациента </vt:lpstr>
      <vt:lpstr>ПРАВИЛА ПРИЕМА ЛЕКАРСТВЕННЫХ ПРЕПАРАТОВ -  ЗАЛОГ УСПЕШНОГО ЛЕЧЕНИЯ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Наблюдение за состоянием здоровья лиц, нуждающихся в уходе</dc:title>
  <dc:creator>Хасеки Султан Елена</dc:creator>
  <cp:lastModifiedBy>User</cp:lastModifiedBy>
  <cp:revision>23</cp:revision>
  <dcterms:created xsi:type="dcterms:W3CDTF">2024-01-23T16:41:54Z</dcterms:created>
  <dcterms:modified xsi:type="dcterms:W3CDTF">2024-02-06T12:09:29Z</dcterms:modified>
</cp:coreProperties>
</file>